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268511a0447348d1" /><Relationship Type="http://schemas.openxmlformats.org/officeDocument/2006/relationships/extended-properties" Target="/docProps/app.xml" Id="R5d720280c60642e3" /><Relationship Type="http://schemas.openxmlformats.org/officeDocument/2006/relationships/officeDocument" Target="/ppt/presentation.xml" Id="R6d338a5e558a4827" /></Relationships>
</file>

<file path=ppt/presentation.xml><?xml version="1.0" encoding="utf-8"?>
<p:presentation xmlns:p="http://schemas.openxmlformats.org/presentationml/2006/main">
  <p:sldMasterIdLst>
    <p:sldMasterId xmlns:r="http://schemas.openxmlformats.org/officeDocument/2006/relationships" id="2147483648" r:id="R6fd2262322164fd4"/>
  </p:sldMasterIdLst>
  <p:notesMasterIdLst>
    <p:notesMasterId xmlns:r="http://schemas.openxmlformats.org/officeDocument/2006/relationships" r:id="Rf4e1cdf8033f4123"/>
  </p:notesMasterIdLst>
  <p:sldIdLst>
    <p:sldId xmlns:r="http://schemas.openxmlformats.org/officeDocument/2006/relationships" id="256" r:id="R52d0db545a894674"/>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1876bbeabecd46b2" /><Relationship Type="http://schemas.openxmlformats.org/officeDocument/2006/relationships/slideMaster" Target="/ppt/slideMasters/slideMaster1.xml" Id="R6fd2262322164fd4" /><Relationship Type="http://schemas.openxmlformats.org/officeDocument/2006/relationships/notesMaster" Target="/ppt/notesMasters/notesMaster1.xml" Id="Rf4e1cdf8033f4123" /><Relationship Type="http://schemas.openxmlformats.org/officeDocument/2006/relationships/presProps" Target="/ppt/presProps.xml" Id="Rd2a8ba8cb3f84d44" /><Relationship Type="http://schemas.openxmlformats.org/officeDocument/2006/relationships/tableStyles" Target="/ppt/tableStyles.xml" Id="R75f0341475f847dd" /><Relationship Type="http://schemas.openxmlformats.org/officeDocument/2006/relationships/slide" Target="/ppt/slides/slide1.xml" Id="R52d0db545a894674"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59c20c0766184f1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86f128def414a12" /><Relationship Type="http://schemas.openxmlformats.org/officeDocument/2006/relationships/notesMaster" Target="/ppt/notesMasters/notesMaster1.xml" Id="R47982ee746e5416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[Sources]</a:t>
            </a:r>
          </a:p>
          <a:p xmlns:a="http://schemas.openxmlformats.org/drawingml/2006/main">
            <a:r>
              <a:t>- https://www.dutchessny.gov/Departments/County-Legislature/Appointment-List.htm</a:t>
            </a:r>
          </a:p>
          <a:p xmlns:a="http://schemas.openxmlformats.org/drawingml/2006/main">
            <a:r>
              <a:t>- https://www.dutchessny.gov/Chair-Yvette-Valdes-Smith-Invites-Dutchess-County-Residents-to-Serve-on-Advisory-Boards.htm</a:t>
            </a:r>
          </a:p>
          <a:p xmlns:a="http://schemas.openxmlformats.org/drawingml/2006/main">
            <a:r>
              <a:t>- https://www.dutchessny.gov/Departments/County-Legislature/Special-Assignments.htm</a:t>
            </a:r>
          </a:p>
          <a:p xmlns:a="http://schemas.openxmlformats.org/drawingml/2006/main">
            <a:r>
              <a:t>- https://www.dutchessny.gov/Departments/Airport/governing-documents.htm</a:t>
            </a:r>
          </a:p>
          <a:p xmlns:a="http://schemas.openxmlformats.org/drawingml/2006/main">
            <a:r>
              <a:t>- https://info.sunydutchess.edu/aviation/</a:t>
            </a:r>
          </a:p>
          <a:p xmlns:a="http://schemas.openxmlformats.org/drawingml/2006/main">
            <a:r>
              <a:t>[/Sources]</a:t>
            </a:r>
          </a:p>
          <a:p xmlns:a="http://schemas.openxmlformats.org/drawingml/2006/main">
            <a:r>
              <a:t/>
            </a:r>
          </a:p>
          <a:p xmlns:a="http://schemas.openxmlformats.org/drawingml/2006/main">
            <a:r>
              <a:t>Likely appointing chairs are inferred from published term starts, the chair serving at that time, and first appearance after the 2026 vacancy recruitment. They are not represented as signed appointment records.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ffcb7371514d4321"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bd567ede3354410" /><Relationship Type="http://schemas.openxmlformats.org/officeDocument/2006/relationships/slideLayout" Target="/ppt/slideLayouts/slideLayout1.xml" Id="Rd5876bcece214313"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5876bcece214313"/>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ea1342039a14397" /><Relationship Type="http://schemas.openxmlformats.org/officeDocument/2006/relationships/notesSlide" Target="/ppt/notesSlides/notesSlide1.xml" Id="R1a7b4e3a85ca495b" /></Relationships>
</file>

<file path=ppt/slides/slide1.xml><?xml version="1.0" encoding="utf-8"?>
<p:sld xmlns:p="http://schemas.openxmlformats.org/presentationml/2006/main">
  <p:cSld>
    <p:bg>
      <p:bgPr>
        <a:solidFill xmlns:a="http://schemas.openxmlformats.org/drawingml/2006/main">
          <a:srgbClr val="0D1321"/>
        </a:solidFill>
      </p:bgPr>
    </p:bg>
    <p:spTree>
      <p:nvGrpSpPr>
        <p:cNvPr id="1" name=""/>
        <p:cNvGrpSpPr/>
        <p:nvPr/>
      </p:nvGrpSpPr>
      <p:grpSpPr>
        <a:xfrm xmlns:a="http://schemas.openxmlformats.org/drawingml/2006/main"/>
      </p:grpSpPr>
      <p:sp>
        <p:nvSpPr>
          <p:cNvPr id="58" name="">
            <a:extLst xmlns:a="http://schemas.openxmlformats.org/drawingml/2006/main">
              <a:ext uri="{FF2B5EF4-FFF2-40B4-BE49-F238E27FC236}">
                <a16:creationId xmlns:a16="http://schemas.microsoft.com/office/drawing/2014/main" id="{9C858F6B-5D5C-4A62-8B38-0FE970B8165F}"/>
              </a:ext>
            </a:extLst>
          </p:cNvPr>
          <p:cNvSpPr>
            <a:spLocks xmlns:a="http://schemas.openxmlformats.org/drawingml/2006/main" noGrp="1"/>
          </p:cNvSpPr>
          <p:nvPr/>
        </p:nvSpPr>
        <p:spPr>
          <a:xfrm xmlns:a="http://schemas.openxmlformats.org/drawingml/2006/main">
            <a:off x="6029325" y="1714500"/>
            <a:ext cx="38100" cy="523875"/>
          </a:xfrm>
          <a:prstGeom xmlns:a="http://schemas.openxmlformats.org/drawingml/2006/main" prst="rect">
            <a:avLst/>
          </a:prstGeom>
          <a:solidFill xmlns:a="http://schemas.openxmlformats.org/drawingml/2006/main">
            <a:srgbClr val="FCA311"/>
          </a:solidFill>
          <a:ln xmlns:a="http://schemas.openxmlformats.org/drawingml/2006/main" w="0">
            <a:solidFill>
              <a:srgbClr val="FCA311"/>
            </a:solidFill>
            <a:prstDash val="solid"/>
          </a:ln>
        </p:spPr>
      </p:sp>
      <p:sp>
        <p:nvSpPr>
          <p:cNvPr id="2" name="">
            <a:extLst xmlns:a="http://schemas.openxmlformats.org/drawingml/2006/main">
              <a:ext uri="{FF2B5EF4-FFF2-40B4-BE49-F238E27FC236}">
                <a16:creationId xmlns:a16="http://schemas.microsoft.com/office/drawing/2014/main" id="{9119E5BE-BD10-46D9-B2B3-849C6461470D}"/>
              </a:ext>
            </a:extLst>
          </p:cNvPr>
          <p:cNvSpPr>
            <a:spLocks xmlns:a="http://schemas.openxmlformats.org/drawingml/2006/main" noGrp="1"/>
          </p:cNvSpPr>
          <p:nvPr/>
        </p:nvSpPr>
        <p:spPr>
          <a:xfrm xmlns:a="http://schemas.openxmlformats.org/drawingml/2006/main">
            <a:off x="2667000" y="3486150"/>
            <a:ext cx="523875" cy="28575"/>
          </a:xfrm>
          <a:prstGeom xmlns:a="http://schemas.openxmlformats.org/drawingml/2006/main" prst="rect">
            <a:avLst/>
          </a:prstGeom>
          <a:solidFill xmlns:a="http://schemas.openxmlformats.org/drawingml/2006/main">
            <a:srgbClr val="34435E"/>
          </a:solidFill>
          <a:ln xmlns:a="http://schemas.openxmlformats.org/drawingml/2006/main" w="0">
            <a:solidFill>
              <a:srgbClr val="34435E"/>
            </a:solidFill>
            <a:prstDash val="solid"/>
          </a:ln>
        </p:spPr>
      </p:sp>
      <p:sp>
        <p:nvSpPr>
          <p:cNvPr id="3" name="">
            <a:extLst xmlns:a="http://schemas.openxmlformats.org/drawingml/2006/main">
              <a:ext uri="{FF2B5EF4-FFF2-40B4-BE49-F238E27FC236}">
                <a16:creationId xmlns:a16="http://schemas.microsoft.com/office/drawing/2014/main" id="{B21FE540-C9EB-4C53-A345-15F8226C2701}"/>
              </a:ext>
            </a:extLst>
          </p:cNvPr>
          <p:cNvSpPr>
            <a:spLocks xmlns:a="http://schemas.openxmlformats.org/drawingml/2006/main" noGrp="1"/>
          </p:cNvSpPr>
          <p:nvPr/>
        </p:nvSpPr>
        <p:spPr>
          <a:xfrm xmlns:a="http://schemas.openxmlformats.org/drawingml/2006/main">
            <a:off x="9001125" y="3486150"/>
            <a:ext cx="523875" cy="28575"/>
          </a:xfrm>
          <a:prstGeom xmlns:a="http://schemas.openxmlformats.org/drawingml/2006/main" prst="rect">
            <a:avLst/>
          </a:prstGeom>
          <a:solidFill xmlns:a="http://schemas.openxmlformats.org/drawingml/2006/main">
            <a:srgbClr val="34435E"/>
          </a:solidFill>
          <a:ln xmlns:a="http://schemas.openxmlformats.org/drawingml/2006/main" w="0">
            <a:solidFill>
              <a:srgbClr val="34435E"/>
            </a:solidFill>
            <a:prstDash val="solid"/>
          </a:ln>
        </p:spPr>
      </p:sp>
      <p:sp>
        <p:nvSpPr>
          <p:cNvPr id="4" name="">
            <a:extLst xmlns:a="http://schemas.openxmlformats.org/drawingml/2006/main">
              <a:ext uri="{FF2B5EF4-FFF2-40B4-BE49-F238E27FC236}">
                <a16:creationId xmlns:a16="http://schemas.microsoft.com/office/drawing/2014/main" id="{A45DBB74-0CA1-4591-8908-9614D6579B56}"/>
              </a:ext>
            </a:extLst>
          </p:cNvPr>
          <p:cNvSpPr>
            <a:spLocks xmlns:a="http://schemas.openxmlformats.org/drawingml/2006/main" noGrp="1"/>
          </p:cNvSpPr>
          <p:nvPr/>
        </p:nvSpPr>
        <p:spPr>
          <a:xfrm xmlns:a="http://schemas.openxmlformats.org/drawingml/2006/main">
            <a:off x="514350" y="342900"/>
            <a:ext cx="7810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2850" b="1">
                <a:solidFill>
                  <a:srgbClr val="F8FAFC"/>
                </a:solidFill>
              </a:defRPr>
            </a:pPr>
            <a:r>
              <a:rPr sz="2850" b="1">
                <a:solidFill>
                  <a:srgbClr val="F8FAFC"/>
                </a:solidFill>
              </a:rPr>
              <a:t>WHO SHAPES DECISIONS AT KPOU?</a:t>
            </a:r>
          </a:p>
        </p:txBody>
      </p:sp>
      <p:sp>
        <p:nvSpPr>
          <p:cNvPr id="5" name="">
            <a:extLst xmlns:a="http://schemas.openxmlformats.org/drawingml/2006/main">
              <a:ext uri="{FF2B5EF4-FFF2-40B4-BE49-F238E27FC236}">
                <a16:creationId xmlns:a16="http://schemas.microsoft.com/office/drawing/2014/main" id="{83478530-312F-49FB-92A7-538AA7283B6B}"/>
              </a:ext>
            </a:extLst>
          </p:cNvPr>
          <p:cNvSpPr>
            <a:spLocks xmlns:a="http://schemas.openxmlformats.org/drawingml/2006/main" noGrp="1"/>
          </p:cNvSpPr>
          <p:nvPr/>
        </p:nvSpPr>
        <p:spPr>
          <a:xfrm xmlns:a="http://schemas.openxmlformats.org/drawingml/2006/main">
            <a:off x="533400" y="800100"/>
            <a:ext cx="7429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00">
                <a:solidFill>
                  <a:srgbClr val="AAB5C6"/>
                </a:solidFill>
              </a:defRPr>
            </a:pPr>
            <a:r>
              <a:rPr sz="1500">
                <a:solidFill>
                  <a:srgbClr val="AAB5C6"/>
                </a:solidFill>
              </a:rPr>
              <a:t>Hudson Valley Regional Airport stakeholder and appointment structure</a:t>
            </a:r>
          </a:p>
        </p:txBody>
      </p:sp>
      <p:sp>
        <p:nvSpPr>
          <p:cNvPr id="6" name="">
            <a:extLst xmlns:a="http://schemas.openxmlformats.org/drawingml/2006/main">
              <a:ext uri="{FF2B5EF4-FFF2-40B4-BE49-F238E27FC236}">
                <a16:creationId xmlns:a16="http://schemas.microsoft.com/office/drawing/2014/main" id="{BA77CB17-A4B2-43A7-8705-A4E870BB3F44}"/>
              </a:ext>
            </a:extLst>
          </p:cNvPr>
          <p:cNvSpPr>
            <a:spLocks xmlns:a="http://schemas.openxmlformats.org/drawingml/2006/main" noGrp="1"/>
          </p:cNvSpPr>
          <p:nvPr/>
        </p:nvSpPr>
        <p:spPr>
          <a:xfrm xmlns:a="http://schemas.openxmlformats.org/drawingml/2006/main">
            <a:off x="9239250" y="438150"/>
            <a:ext cx="2381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r">
              <a:defRPr sz="975" b="1">
                <a:solidFill>
                  <a:srgbClr val="FCA311"/>
                </a:solidFill>
              </a:defRPr>
            </a:pPr>
            <a:r>
              <a:rPr sz="975" b="1">
                <a:solidFill>
                  <a:srgbClr val="FCA311"/>
                </a:solidFill>
              </a:rPr>
              <a:t>HVRA TRACKER  |  AUGUST 2026</a:t>
            </a:r>
          </a:p>
        </p:txBody>
      </p:sp>
      <p:sp>
        <p:nvSpPr>
          <p:cNvPr id="7" name="">
            <a:extLst xmlns:a="http://schemas.openxmlformats.org/drawingml/2006/main">
              <a:ext uri="{FF2B5EF4-FFF2-40B4-BE49-F238E27FC236}">
                <a16:creationId xmlns:a16="http://schemas.microsoft.com/office/drawing/2014/main" id="{DAF55AE1-DD02-46D8-96F3-EE300AD65FD0}"/>
              </a:ext>
            </a:extLst>
          </p:cNvPr>
          <p:cNvSpPr>
            <a:spLocks xmlns:a="http://schemas.openxmlformats.org/drawingml/2006/main" noGrp="1"/>
          </p:cNvSpPr>
          <p:nvPr/>
        </p:nvSpPr>
        <p:spPr>
          <a:xfrm xmlns:a="http://schemas.openxmlformats.org/drawingml/2006/main">
            <a:off x="4000500" y="1200150"/>
            <a:ext cx="4095750" cy="552450"/>
          </a:xfrm>
          <a:prstGeom xmlns:a="http://schemas.openxmlformats.org/drawingml/2006/main" prst="roundRect">
            <a:avLst>
              <a:gd name="adj" fmla="val 13793"/>
            </a:avLst>
          </a:prstGeom>
          <a:solidFill xmlns:a="http://schemas.openxmlformats.org/drawingml/2006/main">
            <a:srgbClr val="1A263D"/>
          </a:solidFill>
          <a:ln xmlns:a="http://schemas.openxmlformats.org/drawingml/2006/main" w="11430">
            <a:solidFill>
              <a:srgbClr val="FCA311"/>
            </a:solidFill>
            <a:prstDash val="solid"/>
          </a:ln>
        </p:spPr>
      </p:sp>
      <p:sp>
        <p:nvSpPr>
          <p:cNvPr id="8" name="">
            <a:extLst xmlns:a="http://schemas.openxmlformats.org/drawingml/2006/main">
              <a:ext uri="{FF2B5EF4-FFF2-40B4-BE49-F238E27FC236}">
                <a16:creationId xmlns:a16="http://schemas.microsoft.com/office/drawing/2014/main" id="{85A49CD1-ECF0-4FA8-9920-51ACC08C6209}"/>
              </a:ext>
            </a:extLst>
          </p:cNvPr>
          <p:cNvSpPr>
            <a:spLocks xmlns:a="http://schemas.openxmlformats.org/drawingml/2006/main" noGrp="1"/>
          </p:cNvSpPr>
          <p:nvPr/>
        </p:nvSpPr>
        <p:spPr>
          <a:xfrm xmlns:a="http://schemas.openxmlformats.org/drawingml/2006/main">
            <a:off x="4229100" y="1304925"/>
            <a:ext cx="36385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FCA311"/>
                </a:solidFill>
              </a:defRPr>
            </a:pPr>
            <a:r>
              <a:rPr sz="975" b="1">
                <a:solidFill>
                  <a:srgbClr val="FCA311"/>
                </a:solidFill>
              </a:rPr>
              <a:t>COUNTY LEGISLATURE CHAIR</a:t>
            </a:r>
          </a:p>
        </p:txBody>
      </p:sp>
      <p:sp>
        <p:nvSpPr>
          <p:cNvPr id="9" name="">
            <a:extLst xmlns:a="http://schemas.openxmlformats.org/drawingml/2006/main">
              <a:ext uri="{FF2B5EF4-FFF2-40B4-BE49-F238E27FC236}">
                <a16:creationId xmlns:a16="http://schemas.microsoft.com/office/drawing/2014/main" id="{509236CE-F87C-4DE6-8608-5BB404BACB58}"/>
              </a:ext>
            </a:extLst>
          </p:cNvPr>
          <p:cNvSpPr>
            <a:spLocks xmlns:a="http://schemas.openxmlformats.org/drawingml/2006/main" noGrp="1"/>
          </p:cNvSpPr>
          <p:nvPr/>
        </p:nvSpPr>
        <p:spPr>
          <a:xfrm xmlns:a="http://schemas.openxmlformats.org/drawingml/2006/main">
            <a:off x="4191000" y="1495425"/>
            <a:ext cx="3714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275" b="1">
                <a:solidFill>
                  <a:srgbClr val="F8FAFC"/>
                </a:solidFill>
              </a:defRPr>
            </a:pPr>
            <a:r>
              <a:rPr sz="1275" b="1">
                <a:solidFill>
                  <a:srgbClr val="F8FAFC"/>
                </a:solidFill>
              </a:rPr>
              <a:t>Yvette Valdes Smith  |  appoints voting members</a:t>
            </a:r>
          </a:p>
        </p:txBody>
      </p:sp>
      <p:sp>
        <p:nvSpPr>
          <p:cNvPr id="10" name="">
            <a:extLst xmlns:a="http://schemas.openxmlformats.org/drawingml/2006/main">
              <a:ext uri="{FF2B5EF4-FFF2-40B4-BE49-F238E27FC236}">
                <a16:creationId xmlns:a16="http://schemas.microsoft.com/office/drawing/2014/main" id="{D8541E20-58D5-4B8B-A79D-4EEFAEC1A63C}"/>
              </a:ext>
            </a:extLst>
          </p:cNvPr>
          <p:cNvSpPr>
            <a:spLocks xmlns:a="http://schemas.openxmlformats.org/drawingml/2006/main" noGrp="1"/>
          </p:cNvSpPr>
          <p:nvPr/>
        </p:nvSpPr>
        <p:spPr>
          <a:xfrm xmlns:a="http://schemas.openxmlformats.org/drawingml/2006/main">
            <a:off x="3190875" y="2190750"/>
            <a:ext cx="5810250" cy="3143250"/>
          </a:xfrm>
          <a:prstGeom xmlns:a="http://schemas.openxmlformats.org/drawingml/2006/main" prst="roundRect">
            <a:avLst>
              <a:gd name="adj" fmla="val 2424"/>
            </a:avLst>
          </a:prstGeom>
          <a:solidFill xmlns:a="http://schemas.openxmlformats.org/drawingml/2006/main">
            <a:srgbClr val="151E31"/>
          </a:solidFill>
          <a:ln xmlns:a="http://schemas.openxmlformats.org/drawingml/2006/main" w="11430">
            <a:solidFill>
              <a:srgbClr val="4D8DFF"/>
            </a:solidFill>
            <a:prstDash val="solid"/>
          </a:ln>
        </p:spPr>
      </p:sp>
      <p:sp>
        <p:nvSpPr>
          <p:cNvPr id="11" name="">
            <a:extLst xmlns:a="http://schemas.openxmlformats.org/drawingml/2006/main">
              <a:ext uri="{FF2B5EF4-FFF2-40B4-BE49-F238E27FC236}">
                <a16:creationId xmlns:a16="http://schemas.microsoft.com/office/drawing/2014/main" id="{91B83AC7-C9D7-4F19-9F0A-DB99350F9EAF}"/>
              </a:ext>
            </a:extLst>
          </p:cNvPr>
          <p:cNvSpPr>
            <a:spLocks xmlns:a="http://schemas.openxmlformats.org/drawingml/2006/main" noGrp="1"/>
          </p:cNvSpPr>
          <p:nvPr/>
        </p:nvSpPr>
        <p:spPr>
          <a:xfrm xmlns:a="http://schemas.openxmlformats.org/drawingml/2006/main">
            <a:off x="3476625" y="2343150"/>
            <a:ext cx="5238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2025" b="1">
                <a:solidFill>
                  <a:srgbClr val="F8FAFC"/>
                </a:solidFill>
              </a:defRPr>
            </a:pPr>
            <a:r>
              <a:rPr sz="2025" b="1">
                <a:solidFill>
                  <a:srgbClr val="F8FAFC"/>
                </a:solidFill>
              </a:rPr>
              <a:t>AIRPORT ADVISORY COMMITTEE</a:t>
            </a:r>
          </a:p>
        </p:txBody>
      </p:sp>
      <p:sp>
        <p:nvSpPr>
          <p:cNvPr id="12" name="">
            <a:extLst xmlns:a="http://schemas.openxmlformats.org/drawingml/2006/main">
              <a:ext uri="{FF2B5EF4-FFF2-40B4-BE49-F238E27FC236}">
                <a16:creationId xmlns:a16="http://schemas.microsoft.com/office/drawing/2014/main" id="{90D86032-D4AB-4AE4-BD7D-43D392A5672E}"/>
              </a:ext>
            </a:extLst>
          </p:cNvPr>
          <p:cNvSpPr>
            <a:spLocks xmlns:a="http://schemas.openxmlformats.org/drawingml/2006/main" noGrp="1"/>
          </p:cNvSpPr>
          <p:nvPr/>
        </p:nvSpPr>
        <p:spPr>
          <a:xfrm xmlns:a="http://schemas.openxmlformats.org/drawingml/2006/main">
            <a:off x="3476625" y="2657475"/>
            <a:ext cx="52387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125">
                <a:solidFill>
                  <a:srgbClr val="AAB5C6"/>
                </a:solidFill>
              </a:defRPr>
            </a:pPr>
            <a:r>
              <a:rPr sz="1125">
                <a:solidFill>
                  <a:srgbClr val="AAB5C6"/>
                </a:solidFill>
              </a:rPr>
              <a:t>12 voting seats: six neighbors + six airport users</a:t>
            </a:r>
          </a:p>
        </p:txBody>
      </p:sp>
      <p:sp>
        <p:nvSpPr>
          <p:cNvPr id="13" name="">
            <a:extLst xmlns:a="http://schemas.openxmlformats.org/drawingml/2006/main">
              <a:ext uri="{FF2B5EF4-FFF2-40B4-BE49-F238E27FC236}">
                <a16:creationId xmlns:a16="http://schemas.microsoft.com/office/drawing/2014/main" id="{CFAB3025-1829-40BE-8289-76F02319BA5D}"/>
              </a:ext>
            </a:extLst>
          </p:cNvPr>
          <p:cNvSpPr>
            <a:spLocks xmlns:a="http://schemas.openxmlformats.org/drawingml/2006/main" noGrp="1"/>
          </p:cNvSpPr>
          <p:nvPr/>
        </p:nvSpPr>
        <p:spPr>
          <a:xfrm xmlns:a="http://schemas.openxmlformats.org/drawingml/2006/main">
            <a:off x="3619500" y="2914650"/>
            <a:ext cx="2476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41C98A"/>
                </a:solidFill>
              </a:defRPr>
            </a:pPr>
            <a:r>
              <a:rPr sz="1650" b="1">
                <a:solidFill>
                  <a:srgbClr val="41C98A"/>
                </a:solidFill>
              </a:rPr>
              <a:t>Neighbors</a:t>
            </a:r>
          </a:p>
        </p:txBody>
      </p:sp>
      <p:sp>
        <p:nvSpPr>
          <p:cNvPr id="14" name="">
            <a:extLst xmlns:a="http://schemas.openxmlformats.org/drawingml/2006/main">
              <a:ext uri="{FF2B5EF4-FFF2-40B4-BE49-F238E27FC236}">
                <a16:creationId xmlns:a16="http://schemas.microsoft.com/office/drawing/2014/main" id="{E99A43FD-DD08-4098-A944-ECFA071B42D4}"/>
              </a:ext>
            </a:extLst>
          </p:cNvPr>
          <p:cNvSpPr>
            <a:spLocks xmlns:a="http://schemas.openxmlformats.org/drawingml/2006/main" noGrp="1"/>
          </p:cNvSpPr>
          <p:nvPr/>
        </p:nvSpPr>
        <p:spPr>
          <a:xfrm xmlns:a="http://schemas.openxmlformats.org/drawingml/2006/main">
            <a:off x="3619500" y="319087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75">
                <a:solidFill>
                  <a:srgbClr val="AAB5C6"/>
                </a:solidFill>
              </a:defRPr>
            </a:pPr>
            <a:r>
              <a:rPr sz="975">
                <a:solidFill>
                  <a:srgbClr val="AAB5C6"/>
                </a:solidFill>
              </a:rPr>
              <a:t>Voting members</a:t>
            </a:r>
          </a:p>
        </p:txBody>
      </p:sp>
      <p:sp>
        <p:nvSpPr>
          <p:cNvPr id="15" name="">
            <a:extLst xmlns:a="http://schemas.openxmlformats.org/drawingml/2006/main">
              <a:ext uri="{FF2B5EF4-FFF2-40B4-BE49-F238E27FC236}">
                <a16:creationId xmlns:a16="http://schemas.microsoft.com/office/drawing/2014/main" id="{986C5B81-039B-498B-84F6-4F078FE8B4BE}"/>
              </a:ext>
            </a:extLst>
          </p:cNvPr>
          <p:cNvSpPr>
            <a:spLocks xmlns:a="http://schemas.openxmlformats.org/drawingml/2006/main" noGrp="1"/>
          </p:cNvSpPr>
          <p:nvPr/>
        </p:nvSpPr>
        <p:spPr>
          <a:xfrm xmlns:a="http://schemas.openxmlformats.org/drawingml/2006/main">
            <a:off x="3619500" y="3505200"/>
            <a:ext cx="95250" cy="95250"/>
          </a:xfrm>
          <a:prstGeom xmlns:a="http://schemas.openxmlformats.org/drawingml/2006/main" prst="ellipse">
            <a:avLst/>
          </a:prstGeom>
          <a:solidFill xmlns:a="http://schemas.openxmlformats.org/drawingml/2006/main">
            <a:srgbClr val="41C98A"/>
          </a:solidFill>
          <a:ln xmlns:a="http://schemas.openxmlformats.org/drawingml/2006/main" w="0">
            <a:solidFill>
              <a:srgbClr val="41C98A"/>
            </a:solidFill>
            <a:prstDash val="solid"/>
          </a:ln>
        </p:spPr>
      </p:sp>
      <p:sp>
        <p:nvSpPr>
          <p:cNvPr id="16" name="">
            <a:extLst xmlns:a="http://schemas.openxmlformats.org/drawingml/2006/main">
              <a:ext uri="{FF2B5EF4-FFF2-40B4-BE49-F238E27FC236}">
                <a16:creationId xmlns:a16="http://schemas.microsoft.com/office/drawing/2014/main" id="{73EE2A3A-7558-45EA-BFF4-09D06A3B4BAC}"/>
              </a:ext>
            </a:extLst>
          </p:cNvPr>
          <p:cNvSpPr>
            <a:spLocks xmlns:a="http://schemas.openxmlformats.org/drawingml/2006/main" noGrp="1"/>
          </p:cNvSpPr>
          <p:nvPr/>
        </p:nvSpPr>
        <p:spPr>
          <a:xfrm xmlns:a="http://schemas.openxmlformats.org/drawingml/2006/main">
            <a:off x="3810000" y="345757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1">
                <a:solidFill>
                  <a:srgbClr val="F8FAFC"/>
                </a:solidFill>
              </a:defRPr>
            </a:pPr>
            <a:r>
              <a:rPr sz="1200" b="1">
                <a:solidFill>
                  <a:srgbClr val="F8FAFC"/>
                </a:solidFill>
              </a:rPr>
              <a:t>Lori Jiava (Chair)</a:t>
            </a:r>
          </a:p>
        </p:txBody>
      </p:sp>
      <p:sp>
        <p:nvSpPr>
          <p:cNvPr id="17" name="">
            <a:extLst xmlns:a="http://schemas.openxmlformats.org/drawingml/2006/main">
              <a:ext uri="{FF2B5EF4-FFF2-40B4-BE49-F238E27FC236}">
                <a16:creationId xmlns:a16="http://schemas.microsoft.com/office/drawing/2014/main" id="{344A7F47-4B92-418B-9A0B-ACF391C866F9}"/>
              </a:ext>
            </a:extLst>
          </p:cNvPr>
          <p:cNvSpPr>
            <a:spLocks xmlns:a="http://schemas.openxmlformats.org/drawingml/2006/main" noGrp="1"/>
          </p:cNvSpPr>
          <p:nvPr/>
        </p:nvSpPr>
        <p:spPr>
          <a:xfrm xmlns:a="http://schemas.openxmlformats.org/drawingml/2006/main">
            <a:off x="3619500" y="3790950"/>
            <a:ext cx="95250" cy="95250"/>
          </a:xfrm>
          <a:prstGeom xmlns:a="http://schemas.openxmlformats.org/drawingml/2006/main" prst="ellipse">
            <a:avLst/>
          </a:prstGeom>
          <a:solidFill xmlns:a="http://schemas.openxmlformats.org/drawingml/2006/main">
            <a:srgbClr val="41C98A"/>
          </a:solidFill>
          <a:ln xmlns:a="http://schemas.openxmlformats.org/drawingml/2006/main" w="0">
            <a:solidFill>
              <a:srgbClr val="41C98A"/>
            </a:solidFill>
            <a:prstDash val="solid"/>
          </a:ln>
        </p:spPr>
      </p:sp>
      <p:sp>
        <p:nvSpPr>
          <p:cNvPr id="18" name="">
            <a:extLst xmlns:a="http://schemas.openxmlformats.org/drawingml/2006/main">
              <a:ext uri="{FF2B5EF4-FFF2-40B4-BE49-F238E27FC236}">
                <a16:creationId xmlns:a16="http://schemas.microsoft.com/office/drawing/2014/main" id="{D9880AC7-D799-4B51-B68A-D9B96778518B}"/>
              </a:ext>
            </a:extLst>
          </p:cNvPr>
          <p:cNvSpPr>
            <a:spLocks xmlns:a="http://schemas.openxmlformats.org/drawingml/2006/main" noGrp="1"/>
          </p:cNvSpPr>
          <p:nvPr/>
        </p:nvSpPr>
        <p:spPr>
          <a:xfrm xmlns:a="http://schemas.openxmlformats.org/drawingml/2006/main">
            <a:off x="3810000" y="374332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Frank Hildenbrand</a:t>
            </a:r>
          </a:p>
        </p:txBody>
      </p:sp>
      <p:sp>
        <p:nvSpPr>
          <p:cNvPr id="19" name="">
            <a:extLst xmlns:a="http://schemas.openxmlformats.org/drawingml/2006/main">
              <a:ext uri="{FF2B5EF4-FFF2-40B4-BE49-F238E27FC236}">
                <a16:creationId xmlns:a16="http://schemas.microsoft.com/office/drawing/2014/main" id="{2D6C678C-BF0F-4BAF-9B3B-10ADC4ADED4D}"/>
              </a:ext>
            </a:extLst>
          </p:cNvPr>
          <p:cNvSpPr>
            <a:spLocks xmlns:a="http://schemas.openxmlformats.org/drawingml/2006/main" noGrp="1"/>
          </p:cNvSpPr>
          <p:nvPr/>
        </p:nvSpPr>
        <p:spPr>
          <a:xfrm xmlns:a="http://schemas.openxmlformats.org/drawingml/2006/main">
            <a:off x="3619500" y="4076700"/>
            <a:ext cx="95250" cy="95250"/>
          </a:xfrm>
          <a:prstGeom xmlns:a="http://schemas.openxmlformats.org/drawingml/2006/main" prst="ellipse">
            <a:avLst/>
          </a:prstGeom>
          <a:solidFill xmlns:a="http://schemas.openxmlformats.org/drawingml/2006/main">
            <a:srgbClr val="41C98A"/>
          </a:solidFill>
          <a:ln xmlns:a="http://schemas.openxmlformats.org/drawingml/2006/main" w="0">
            <a:solidFill>
              <a:srgbClr val="41C98A"/>
            </a:solidFill>
            <a:prstDash val="solid"/>
          </a:ln>
        </p:spPr>
      </p:sp>
      <p:sp>
        <p:nvSpPr>
          <p:cNvPr id="20" name="">
            <a:extLst xmlns:a="http://schemas.openxmlformats.org/drawingml/2006/main">
              <a:ext uri="{FF2B5EF4-FFF2-40B4-BE49-F238E27FC236}">
                <a16:creationId xmlns:a16="http://schemas.microsoft.com/office/drawing/2014/main" id="{B23FAF1B-CE26-4431-B986-E978FFDAA1CB}"/>
              </a:ext>
            </a:extLst>
          </p:cNvPr>
          <p:cNvSpPr>
            <a:spLocks xmlns:a="http://schemas.openxmlformats.org/drawingml/2006/main" noGrp="1"/>
          </p:cNvSpPr>
          <p:nvPr/>
        </p:nvSpPr>
        <p:spPr>
          <a:xfrm xmlns:a="http://schemas.openxmlformats.org/drawingml/2006/main">
            <a:off x="3810000" y="402907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Andrea Casey</a:t>
            </a:r>
          </a:p>
        </p:txBody>
      </p:sp>
      <p:sp>
        <p:nvSpPr>
          <p:cNvPr id="21" name="">
            <a:extLst xmlns:a="http://schemas.openxmlformats.org/drawingml/2006/main">
              <a:ext uri="{FF2B5EF4-FFF2-40B4-BE49-F238E27FC236}">
                <a16:creationId xmlns:a16="http://schemas.microsoft.com/office/drawing/2014/main" id="{2EDDED47-A3C5-4FB9-B067-3CB3B6BCE7AC}"/>
              </a:ext>
            </a:extLst>
          </p:cNvPr>
          <p:cNvSpPr>
            <a:spLocks xmlns:a="http://schemas.openxmlformats.org/drawingml/2006/main" noGrp="1"/>
          </p:cNvSpPr>
          <p:nvPr/>
        </p:nvSpPr>
        <p:spPr>
          <a:xfrm xmlns:a="http://schemas.openxmlformats.org/drawingml/2006/main">
            <a:off x="3619500" y="4362450"/>
            <a:ext cx="95250" cy="95250"/>
          </a:xfrm>
          <a:prstGeom xmlns:a="http://schemas.openxmlformats.org/drawingml/2006/main" prst="ellipse">
            <a:avLst/>
          </a:prstGeom>
          <a:solidFill xmlns:a="http://schemas.openxmlformats.org/drawingml/2006/main">
            <a:srgbClr val="41C98A"/>
          </a:solidFill>
          <a:ln xmlns:a="http://schemas.openxmlformats.org/drawingml/2006/main" w="0">
            <a:solidFill>
              <a:srgbClr val="41C98A"/>
            </a:solidFill>
            <a:prstDash val="solid"/>
          </a:ln>
        </p:spPr>
      </p:sp>
      <p:sp>
        <p:nvSpPr>
          <p:cNvPr id="22" name="">
            <a:extLst xmlns:a="http://schemas.openxmlformats.org/drawingml/2006/main">
              <a:ext uri="{FF2B5EF4-FFF2-40B4-BE49-F238E27FC236}">
                <a16:creationId xmlns:a16="http://schemas.microsoft.com/office/drawing/2014/main" id="{5D4149CD-54E1-4831-B799-3789949517BA}"/>
              </a:ext>
            </a:extLst>
          </p:cNvPr>
          <p:cNvSpPr>
            <a:spLocks xmlns:a="http://schemas.openxmlformats.org/drawingml/2006/main" noGrp="1"/>
          </p:cNvSpPr>
          <p:nvPr/>
        </p:nvSpPr>
        <p:spPr>
          <a:xfrm xmlns:a="http://schemas.openxmlformats.org/drawingml/2006/main">
            <a:off x="3810000" y="431482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Ellen Korz</a:t>
            </a:r>
          </a:p>
        </p:txBody>
      </p:sp>
      <p:sp>
        <p:nvSpPr>
          <p:cNvPr id="23" name="">
            <a:extLst xmlns:a="http://schemas.openxmlformats.org/drawingml/2006/main">
              <a:ext uri="{FF2B5EF4-FFF2-40B4-BE49-F238E27FC236}">
                <a16:creationId xmlns:a16="http://schemas.microsoft.com/office/drawing/2014/main" id="{C51ED9DA-D355-4C0A-89F4-2A716C3C81ED}"/>
              </a:ext>
            </a:extLst>
          </p:cNvPr>
          <p:cNvSpPr>
            <a:spLocks xmlns:a="http://schemas.openxmlformats.org/drawingml/2006/main" noGrp="1"/>
          </p:cNvSpPr>
          <p:nvPr/>
        </p:nvSpPr>
        <p:spPr>
          <a:xfrm xmlns:a="http://schemas.openxmlformats.org/drawingml/2006/main">
            <a:off x="3619500" y="4648200"/>
            <a:ext cx="95250" cy="95250"/>
          </a:xfrm>
          <a:prstGeom xmlns:a="http://schemas.openxmlformats.org/drawingml/2006/main" prst="ellipse">
            <a:avLst/>
          </a:prstGeom>
          <a:solidFill xmlns:a="http://schemas.openxmlformats.org/drawingml/2006/main">
            <a:srgbClr val="41C98A"/>
          </a:solidFill>
          <a:ln xmlns:a="http://schemas.openxmlformats.org/drawingml/2006/main" w="0">
            <a:solidFill>
              <a:srgbClr val="41C98A"/>
            </a:solidFill>
            <a:prstDash val="solid"/>
          </a:ln>
        </p:spPr>
      </p:sp>
      <p:sp>
        <p:nvSpPr>
          <p:cNvPr id="24" name="">
            <a:extLst xmlns:a="http://schemas.openxmlformats.org/drawingml/2006/main">
              <a:ext uri="{FF2B5EF4-FFF2-40B4-BE49-F238E27FC236}">
                <a16:creationId xmlns:a16="http://schemas.microsoft.com/office/drawing/2014/main" id="{B440A8ED-6D18-401D-9D97-D922C4FACB8C}"/>
              </a:ext>
            </a:extLst>
          </p:cNvPr>
          <p:cNvSpPr>
            <a:spLocks xmlns:a="http://schemas.openxmlformats.org/drawingml/2006/main" noGrp="1"/>
          </p:cNvSpPr>
          <p:nvPr/>
        </p:nvSpPr>
        <p:spPr>
          <a:xfrm xmlns:a="http://schemas.openxmlformats.org/drawingml/2006/main">
            <a:off x="3810000" y="460057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Jack Peluse</a:t>
            </a:r>
          </a:p>
        </p:txBody>
      </p:sp>
      <p:sp>
        <p:nvSpPr>
          <p:cNvPr id="25" name="">
            <a:extLst xmlns:a="http://schemas.openxmlformats.org/drawingml/2006/main">
              <a:ext uri="{FF2B5EF4-FFF2-40B4-BE49-F238E27FC236}">
                <a16:creationId xmlns:a16="http://schemas.microsoft.com/office/drawing/2014/main" id="{A54BB504-3742-4A7F-A9F0-0B51470FFB5E}"/>
              </a:ext>
            </a:extLst>
          </p:cNvPr>
          <p:cNvSpPr>
            <a:spLocks xmlns:a="http://schemas.openxmlformats.org/drawingml/2006/main" noGrp="1"/>
          </p:cNvSpPr>
          <p:nvPr/>
        </p:nvSpPr>
        <p:spPr>
          <a:xfrm xmlns:a="http://schemas.openxmlformats.org/drawingml/2006/main">
            <a:off x="3619500" y="4933950"/>
            <a:ext cx="95250" cy="95250"/>
          </a:xfrm>
          <a:prstGeom xmlns:a="http://schemas.openxmlformats.org/drawingml/2006/main" prst="ellipse">
            <a:avLst/>
          </a:prstGeom>
          <a:solidFill xmlns:a="http://schemas.openxmlformats.org/drawingml/2006/main">
            <a:srgbClr val="41C98A"/>
          </a:solidFill>
          <a:ln xmlns:a="http://schemas.openxmlformats.org/drawingml/2006/main" w="0">
            <a:solidFill>
              <a:srgbClr val="41C98A"/>
            </a:solidFill>
            <a:prstDash val="solid"/>
          </a:ln>
        </p:spPr>
      </p:sp>
      <p:sp>
        <p:nvSpPr>
          <p:cNvPr id="26" name="">
            <a:extLst xmlns:a="http://schemas.openxmlformats.org/drawingml/2006/main">
              <a:ext uri="{FF2B5EF4-FFF2-40B4-BE49-F238E27FC236}">
                <a16:creationId xmlns:a16="http://schemas.microsoft.com/office/drawing/2014/main" id="{B61012CF-3AE6-41C6-A3C9-0973A09FD419}"/>
              </a:ext>
            </a:extLst>
          </p:cNvPr>
          <p:cNvSpPr>
            <a:spLocks xmlns:a="http://schemas.openxmlformats.org/drawingml/2006/main" noGrp="1"/>
          </p:cNvSpPr>
          <p:nvPr/>
        </p:nvSpPr>
        <p:spPr>
          <a:xfrm xmlns:a="http://schemas.openxmlformats.org/drawingml/2006/main">
            <a:off x="3810000" y="488632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Steve Thone</a:t>
            </a:r>
          </a:p>
        </p:txBody>
      </p:sp>
      <p:sp>
        <p:nvSpPr>
          <p:cNvPr id="27" name="">
            <a:extLst xmlns:a="http://schemas.openxmlformats.org/drawingml/2006/main">
              <a:ext uri="{FF2B5EF4-FFF2-40B4-BE49-F238E27FC236}">
                <a16:creationId xmlns:a16="http://schemas.microsoft.com/office/drawing/2014/main" id="{B45BFA16-A400-442D-9058-25672A1BD095}"/>
              </a:ext>
            </a:extLst>
          </p:cNvPr>
          <p:cNvSpPr>
            <a:spLocks xmlns:a="http://schemas.openxmlformats.org/drawingml/2006/main" noGrp="1"/>
          </p:cNvSpPr>
          <p:nvPr/>
        </p:nvSpPr>
        <p:spPr>
          <a:xfrm xmlns:a="http://schemas.openxmlformats.org/drawingml/2006/main">
            <a:off x="6286500" y="2914650"/>
            <a:ext cx="2476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650" b="1">
                <a:solidFill>
                  <a:srgbClr val="22C3D6"/>
                </a:solidFill>
              </a:defRPr>
            </a:pPr>
            <a:r>
              <a:rPr sz="1650" b="1">
                <a:solidFill>
                  <a:srgbClr val="22C3D6"/>
                </a:solidFill>
              </a:rPr>
              <a:t>Airport users</a:t>
            </a:r>
          </a:p>
        </p:txBody>
      </p:sp>
      <p:sp>
        <p:nvSpPr>
          <p:cNvPr id="28" name="">
            <a:extLst xmlns:a="http://schemas.openxmlformats.org/drawingml/2006/main">
              <a:ext uri="{FF2B5EF4-FFF2-40B4-BE49-F238E27FC236}">
                <a16:creationId xmlns:a16="http://schemas.microsoft.com/office/drawing/2014/main" id="{BF287180-0ADB-428E-AA37-AED90B3D67AA}"/>
              </a:ext>
            </a:extLst>
          </p:cNvPr>
          <p:cNvSpPr>
            <a:spLocks xmlns:a="http://schemas.openxmlformats.org/drawingml/2006/main" noGrp="1"/>
          </p:cNvSpPr>
          <p:nvPr/>
        </p:nvSpPr>
        <p:spPr>
          <a:xfrm xmlns:a="http://schemas.openxmlformats.org/drawingml/2006/main">
            <a:off x="6286500" y="3190875"/>
            <a:ext cx="2476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75">
                <a:solidFill>
                  <a:srgbClr val="AAB5C6"/>
                </a:solidFill>
              </a:defRPr>
            </a:pPr>
            <a:r>
              <a:rPr sz="975">
                <a:solidFill>
                  <a:srgbClr val="AAB5C6"/>
                </a:solidFill>
              </a:rPr>
              <a:t>Voting members</a:t>
            </a:r>
          </a:p>
        </p:txBody>
      </p:sp>
      <p:sp>
        <p:nvSpPr>
          <p:cNvPr id="29" name="">
            <a:extLst xmlns:a="http://schemas.openxmlformats.org/drawingml/2006/main">
              <a:ext uri="{FF2B5EF4-FFF2-40B4-BE49-F238E27FC236}">
                <a16:creationId xmlns:a16="http://schemas.microsoft.com/office/drawing/2014/main" id="{FB858013-183A-4E3A-A3FD-C1499CFCFCC5}"/>
              </a:ext>
            </a:extLst>
          </p:cNvPr>
          <p:cNvSpPr>
            <a:spLocks xmlns:a="http://schemas.openxmlformats.org/drawingml/2006/main" noGrp="1"/>
          </p:cNvSpPr>
          <p:nvPr/>
        </p:nvSpPr>
        <p:spPr>
          <a:xfrm xmlns:a="http://schemas.openxmlformats.org/drawingml/2006/main">
            <a:off x="6286500" y="3505200"/>
            <a:ext cx="95250" cy="95250"/>
          </a:xfrm>
          <a:prstGeom xmlns:a="http://schemas.openxmlformats.org/drawingml/2006/main" prst="ellipse">
            <a:avLst/>
          </a:prstGeom>
          <a:solidFill xmlns:a="http://schemas.openxmlformats.org/drawingml/2006/main">
            <a:srgbClr val="22C3D6"/>
          </a:solidFill>
          <a:ln xmlns:a="http://schemas.openxmlformats.org/drawingml/2006/main" w="0">
            <a:solidFill>
              <a:srgbClr val="22C3D6"/>
            </a:solidFill>
            <a:prstDash val="solid"/>
          </a:ln>
        </p:spPr>
      </p:sp>
      <p:sp>
        <p:nvSpPr>
          <p:cNvPr id="30" name="">
            <a:extLst xmlns:a="http://schemas.openxmlformats.org/drawingml/2006/main">
              <a:ext uri="{FF2B5EF4-FFF2-40B4-BE49-F238E27FC236}">
                <a16:creationId xmlns:a16="http://schemas.microsoft.com/office/drawing/2014/main" id="{3F608E09-0FF4-4A7B-87CD-3DA9D54A05C3}"/>
              </a:ext>
            </a:extLst>
          </p:cNvPr>
          <p:cNvSpPr>
            <a:spLocks xmlns:a="http://schemas.openxmlformats.org/drawingml/2006/main" noGrp="1"/>
          </p:cNvSpPr>
          <p:nvPr/>
        </p:nvSpPr>
        <p:spPr>
          <a:xfrm xmlns:a="http://schemas.openxmlformats.org/drawingml/2006/main">
            <a:off x="6477000" y="345757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Edward DeGuisto</a:t>
            </a:r>
          </a:p>
        </p:txBody>
      </p:sp>
      <p:sp>
        <p:nvSpPr>
          <p:cNvPr id="31" name="">
            <a:extLst xmlns:a="http://schemas.openxmlformats.org/drawingml/2006/main">
              <a:ext uri="{FF2B5EF4-FFF2-40B4-BE49-F238E27FC236}">
                <a16:creationId xmlns:a16="http://schemas.microsoft.com/office/drawing/2014/main" id="{1298614F-B301-40EB-B841-B49E9D3054AE}"/>
              </a:ext>
            </a:extLst>
          </p:cNvPr>
          <p:cNvSpPr>
            <a:spLocks xmlns:a="http://schemas.openxmlformats.org/drawingml/2006/main" noGrp="1"/>
          </p:cNvSpPr>
          <p:nvPr/>
        </p:nvSpPr>
        <p:spPr>
          <a:xfrm xmlns:a="http://schemas.openxmlformats.org/drawingml/2006/main">
            <a:off x="6286500" y="3790950"/>
            <a:ext cx="95250" cy="95250"/>
          </a:xfrm>
          <a:prstGeom xmlns:a="http://schemas.openxmlformats.org/drawingml/2006/main" prst="ellipse">
            <a:avLst/>
          </a:prstGeom>
          <a:solidFill xmlns:a="http://schemas.openxmlformats.org/drawingml/2006/main">
            <a:srgbClr val="22C3D6"/>
          </a:solidFill>
          <a:ln xmlns:a="http://schemas.openxmlformats.org/drawingml/2006/main" w="0">
            <a:solidFill>
              <a:srgbClr val="22C3D6"/>
            </a:solidFill>
            <a:prstDash val="solid"/>
          </a:ln>
        </p:spPr>
      </p:sp>
      <p:sp>
        <p:nvSpPr>
          <p:cNvPr id="32" name="">
            <a:extLst xmlns:a="http://schemas.openxmlformats.org/drawingml/2006/main">
              <a:ext uri="{FF2B5EF4-FFF2-40B4-BE49-F238E27FC236}">
                <a16:creationId xmlns:a16="http://schemas.microsoft.com/office/drawing/2014/main" id="{57BFE20B-7654-43C9-A76C-E66A73E1CFD6}"/>
              </a:ext>
            </a:extLst>
          </p:cNvPr>
          <p:cNvSpPr>
            <a:spLocks xmlns:a="http://schemas.openxmlformats.org/drawingml/2006/main" noGrp="1"/>
          </p:cNvSpPr>
          <p:nvPr/>
        </p:nvSpPr>
        <p:spPr>
          <a:xfrm xmlns:a="http://schemas.openxmlformats.org/drawingml/2006/main">
            <a:off x="6477000" y="374332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Robert Hill</a:t>
            </a:r>
          </a:p>
        </p:txBody>
      </p:sp>
      <p:sp>
        <p:nvSpPr>
          <p:cNvPr id="33" name="">
            <a:extLst xmlns:a="http://schemas.openxmlformats.org/drawingml/2006/main">
              <a:ext uri="{FF2B5EF4-FFF2-40B4-BE49-F238E27FC236}">
                <a16:creationId xmlns:a16="http://schemas.microsoft.com/office/drawing/2014/main" id="{6EBBFA5D-DBA2-4DD5-887E-CCEF91673180}"/>
              </a:ext>
            </a:extLst>
          </p:cNvPr>
          <p:cNvSpPr>
            <a:spLocks xmlns:a="http://schemas.openxmlformats.org/drawingml/2006/main" noGrp="1"/>
          </p:cNvSpPr>
          <p:nvPr/>
        </p:nvSpPr>
        <p:spPr>
          <a:xfrm xmlns:a="http://schemas.openxmlformats.org/drawingml/2006/main">
            <a:off x="6286500" y="4076700"/>
            <a:ext cx="95250" cy="95250"/>
          </a:xfrm>
          <a:prstGeom xmlns:a="http://schemas.openxmlformats.org/drawingml/2006/main" prst="ellipse">
            <a:avLst/>
          </a:prstGeom>
          <a:solidFill xmlns:a="http://schemas.openxmlformats.org/drawingml/2006/main">
            <a:srgbClr val="22C3D6"/>
          </a:solidFill>
          <a:ln xmlns:a="http://schemas.openxmlformats.org/drawingml/2006/main" w="0">
            <a:solidFill>
              <a:srgbClr val="22C3D6"/>
            </a:solidFill>
            <a:prstDash val="solid"/>
          </a:ln>
        </p:spPr>
      </p:sp>
      <p:sp>
        <p:nvSpPr>
          <p:cNvPr id="34" name="">
            <a:extLst xmlns:a="http://schemas.openxmlformats.org/drawingml/2006/main">
              <a:ext uri="{FF2B5EF4-FFF2-40B4-BE49-F238E27FC236}">
                <a16:creationId xmlns:a16="http://schemas.microsoft.com/office/drawing/2014/main" id="{97CB9B42-2DDC-4FF6-A553-A1EC1D455C31}"/>
              </a:ext>
            </a:extLst>
          </p:cNvPr>
          <p:cNvSpPr>
            <a:spLocks xmlns:a="http://schemas.openxmlformats.org/drawingml/2006/main" noGrp="1"/>
          </p:cNvSpPr>
          <p:nvPr/>
        </p:nvSpPr>
        <p:spPr>
          <a:xfrm xmlns:a="http://schemas.openxmlformats.org/drawingml/2006/main">
            <a:off x="6477000" y="402907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Bruce Cohen</a:t>
            </a:r>
          </a:p>
        </p:txBody>
      </p:sp>
      <p:sp>
        <p:nvSpPr>
          <p:cNvPr id="35" name="">
            <a:extLst xmlns:a="http://schemas.openxmlformats.org/drawingml/2006/main">
              <a:ext uri="{FF2B5EF4-FFF2-40B4-BE49-F238E27FC236}">
                <a16:creationId xmlns:a16="http://schemas.microsoft.com/office/drawing/2014/main" id="{F5D1E6C5-FE8A-4A23-B27D-FD6C1394CBB9}"/>
              </a:ext>
            </a:extLst>
          </p:cNvPr>
          <p:cNvSpPr>
            <a:spLocks xmlns:a="http://schemas.openxmlformats.org/drawingml/2006/main" noGrp="1"/>
          </p:cNvSpPr>
          <p:nvPr/>
        </p:nvSpPr>
        <p:spPr>
          <a:xfrm xmlns:a="http://schemas.openxmlformats.org/drawingml/2006/main">
            <a:off x="6286500" y="4362450"/>
            <a:ext cx="95250" cy="95250"/>
          </a:xfrm>
          <a:prstGeom xmlns:a="http://schemas.openxmlformats.org/drawingml/2006/main" prst="ellipse">
            <a:avLst/>
          </a:prstGeom>
          <a:solidFill xmlns:a="http://schemas.openxmlformats.org/drawingml/2006/main">
            <a:srgbClr val="22C3D6"/>
          </a:solidFill>
          <a:ln xmlns:a="http://schemas.openxmlformats.org/drawingml/2006/main" w="0">
            <a:solidFill>
              <a:srgbClr val="22C3D6"/>
            </a:solidFill>
            <a:prstDash val="solid"/>
          </a:ln>
        </p:spPr>
      </p:sp>
      <p:sp>
        <p:nvSpPr>
          <p:cNvPr id="36" name="">
            <a:extLst xmlns:a="http://schemas.openxmlformats.org/drawingml/2006/main">
              <a:ext uri="{FF2B5EF4-FFF2-40B4-BE49-F238E27FC236}">
                <a16:creationId xmlns:a16="http://schemas.microsoft.com/office/drawing/2014/main" id="{2DF1EDA8-345C-4FC6-9ECE-46C6FAC673DC}"/>
              </a:ext>
            </a:extLst>
          </p:cNvPr>
          <p:cNvSpPr>
            <a:spLocks xmlns:a="http://schemas.openxmlformats.org/drawingml/2006/main" noGrp="1"/>
          </p:cNvSpPr>
          <p:nvPr/>
        </p:nvSpPr>
        <p:spPr>
          <a:xfrm xmlns:a="http://schemas.openxmlformats.org/drawingml/2006/main">
            <a:off x="6477000" y="431482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Thomas Bridgman</a:t>
            </a:r>
          </a:p>
        </p:txBody>
      </p:sp>
      <p:sp>
        <p:nvSpPr>
          <p:cNvPr id="37" name="">
            <a:extLst xmlns:a="http://schemas.openxmlformats.org/drawingml/2006/main">
              <a:ext uri="{FF2B5EF4-FFF2-40B4-BE49-F238E27FC236}">
                <a16:creationId xmlns:a16="http://schemas.microsoft.com/office/drawing/2014/main" id="{8200D0C5-4B98-4F58-88CD-3A1466531D27}"/>
              </a:ext>
            </a:extLst>
          </p:cNvPr>
          <p:cNvSpPr>
            <a:spLocks xmlns:a="http://schemas.openxmlformats.org/drawingml/2006/main" noGrp="1"/>
          </p:cNvSpPr>
          <p:nvPr/>
        </p:nvSpPr>
        <p:spPr>
          <a:xfrm xmlns:a="http://schemas.openxmlformats.org/drawingml/2006/main">
            <a:off x="6286500" y="4648200"/>
            <a:ext cx="95250" cy="95250"/>
          </a:xfrm>
          <a:prstGeom xmlns:a="http://schemas.openxmlformats.org/drawingml/2006/main" prst="ellipse">
            <a:avLst/>
          </a:prstGeom>
          <a:solidFill xmlns:a="http://schemas.openxmlformats.org/drawingml/2006/main">
            <a:srgbClr val="22C3D6"/>
          </a:solidFill>
          <a:ln xmlns:a="http://schemas.openxmlformats.org/drawingml/2006/main" w="0">
            <a:solidFill>
              <a:srgbClr val="22C3D6"/>
            </a:solidFill>
            <a:prstDash val="solid"/>
          </a:ln>
        </p:spPr>
      </p:sp>
      <p:sp>
        <p:nvSpPr>
          <p:cNvPr id="38" name="">
            <a:extLst xmlns:a="http://schemas.openxmlformats.org/drawingml/2006/main">
              <a:ext uri="{FF2B5EF4-FFF2-40B4-BE49-F238E27FC236}">
                <a16:creationId xmlns:a16="http://schemas.microsoft.com/office/drawing/2014/main" id="{DD831503-CA2B-46DD-A2AE-15AE277270DF}"/>
              </a:ext>
            </a:extLst>
          </p:cNvPr>
          <p:cNvSpPr>
            <a:spLocks xmlns:a="http://schemas.openxmlformats.org/drawingml/2006/main" noGrp="1"/>
          </p:cNvSpPr>
          <p:nvPr/>
        </p:nvSpPr>
        <p:spPr>
          <a:xfrm xmlns:a="http://schemas.openxmlformats.org/drawingml/2006/main">
            <a:off x="6477000" y="460057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Paula Young-Borra</a:t>
            </a:r>
          </a:p>
        </p:txBody>
      </p:sp>
      <p:sp>
        <p:nvSpPr>
          <p:cNvPr id="39" name="">
            <a:extLst xmlns:a="http://schemas.openxmlformats.org/drawingml/2006/main">
              <a:ext uri="{FF2B5EF4-FFF2-40B4-BE49-F238E27FC236}">
                <a16:creationId xmlns:a16="http://schemas.microsoft.com/office/drawing/2014/main" id="{55953ED1-B97E-4B81-B735-7AA8F4A06F70}"/>
              </a:ext>
            </a:extLst>
          </p:cNvPr>
          <p:cNvSpPr>
            <a:spLocks xmlns:a="http://schemas.openxmlformats.org/drawingml/2006/main" noGrp="1"/>
          </p:cNvSpPr>
          <p:nvPr/>
        </p:nvSpPr>
        <p:spPr>
          <a:xfrm xmlns:a="http://schemas.openxmlformats.org/drawingml/2006/main">
            <a:off x="6286500" y="4933950"/>
            <a:ext cx="95250" cy="95250"/>
          </a:xfrm>
          <a:prstGeom xmlns:a="http://schemas.openxmlformats.org/drawingml/2006/main" prst="ellipse">
            <a:avLst/>
          </a:prstGeom>
          <a:solidFill xmlns:a="http://schemas.openxmlformats.org/drawingml/2006/main">
            <a:srgbClr val="22C3D6"/>
          </a:solidFill>
          <a:ln xmlns:a="http://schemas.openxmlformats.org/drawingml/2006/main" w="0">
            <a:solidFill>
              <a:srgbClr val="22C3D6"/>
            </a:solidFill>
            <a:prstDash val="solid"/>
          </a:ln>
        </p:spPr>
      </p:sp>
      <p:sp>
        <p:nvSpPr>
          <p:cNvPr id="40" name="">
            <a:extLst xmlns:a="http://schemas.openxmlformats.org/drawingml/2006/main">
              <a:ext uri="{FF2B5EF4-FFF2-40B4-BE49-F238E27FC236}">
                <a16:creationId xmlns:a16="http://schemas.microsoft.com/office/drawing/2014/main" id="{EB8CD48D-196F-4F66-B01D-0B0CDC1A9424}"/>
              </a:ext>
            </a:extLst>
          </p:cNvPr>
          <p:cNvSpPr>
            <a:spLocks xmlns:a="http://schemas.openxmlformats.org/drawingml/2006/main" noGrp="1"/>
          </p:cNvSpPr>
          <p:nvPr/>
        </p:nvSpPr>
        <p:spPr>
          <a:xfrm xmlns:a="http://schemas.openxmlformats.org/drawingml/2006/main">
            <a:off x="6477000" y="4886325"/>
            <a:ext cx="226695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00" b="0">
                <a:solidFill>
                  <a:srgbClr val="F8FAFC"/>
                </a:solidFill>
              </a:defRPr>
            </a:pPr>
            <a:r>
              <a:rPr sz="1200" b="0">
                <a:solidFill>
                  <a:srgbClr val="F8FAFC"/>
                </a:solidFill>
              </a:rPr>
              <a:t>John Trosie</a:t>
            </a:r>
          </a:p>
        </p:txBody>
      </p:sp>
      <p:sp>
        <p:nvSpPr>
          <p:cNvPr id="41" name="">
            <a:extLst xmlns:a="http://schemas.openxmlformats.org/drawingml/2006/main">
              <a:ext uri="{FF2B5EF4-FFF2-40B4-BE49-F238E27FC236}">
                <a16:creationId xmlns:a16="http://schemas.microsoft.com/office/drawing/2014/main" id="{59EEBCAA-4F3E-4CEA-879C-FF4B185D51F0}"/>
              </a:ext>
            </a:extLst>
          </p:cNvPr>
          <p:cNvSpPr>
            <a:spLocks xmlns:a="http://schemas.openxmlformats.org/drawingml/2006/main" noGrp="1"/>
          </p:cNvSpPr>
          <p:nvPr/>
        </p:nvSpPr>
        <p:spPr>
          <a:xfrm xmlns:a="http://schemas.openxmlformats.org/drawingml/2006/main">
            <a:off x="457200" y="1905000"/>
            <a:ext cx="2209800" cy="1847850"/>
          </a:xfrm>
          <a:prstGeom xmlns:a="http://schemas.openxmlformats.org/drawingml/2006/main" prst="roundRect">
            <a:avLst>
              <a:gd name="adj" fmla="val 4124"/>
            </a:avLst>
          </a:prstGeom>
          <a:solidFill xmlns:a="http://schemas.openxmlformats.org/drawingml/2006/main">
            <a:srgbClr val="1A263D"/>
          </a:solidFill>
          <a:ln xmlns:a="http://schemas.openxmlformats.org/drawingml/2006/main" w="11430">
            <a:solidFill>
              <a:srgbClr val="F6C453"/>
            </a:solidFill>
            <a:prstDash val="solid"/>
          </a:ln>
        </p:spPr>
      </p:sp>
      <p:sp>
        <p:nvSpPr>
          <p:cNvPr id="42" name="">
            <a:extLst xmlns:a="http://schemas.openxmlformats.org/drawingml/2006/main">
              <a:ext uri="{FF2B5EF4-FFF2-40B4-BE49-F238E27FC236}">
                <a16:creationId xmlns:a16="http://schemas.microsoft.com/office/drawing/2014/main" id="{CE52EA1B-E159-4401-86D6-40E4FFA00467}"/>
              </a:ext>
            </a:extLst>
          </p:cNvPr>
          <p:cNvSpPr>
            <a:spLocks xmlns:a="http://schemas.openxmlformats.org/drawingml/2006/main" noGrp="1"/>
          </p:cNvSpPr>
          <p:nvPr/>
        </p:nvSpPr>
        <p:spPr>
          <a:xfrm xmlns:a="http://schemas.openxmlformats.org/drawingml/2006/main">
            <a:off x="647700" y="2095500"/>
            <a:ext cx="18288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500" b="1">
                <a:solidFill>
                  <a:srgbClr val="F6C453"/>
                </a:solidFill>
              </a:defRPr>
            </a:pPr>
            <a:r>
              <a:rPr sz="1500" b="1">
                <a:solidFill>
                  <a:srgbClr val="F6C453"/>
                </a:solidFill>
              </a:rPr>
              <a:t>AIRPORT OPERATIONS</a:t>
            </a:r>
          </a:p>
        </p:txBody>
      </p:sp>
      <p:sp>
        <p:nvSpPr>
          <p:cNvPr id="43" name="">
            <a:extLst xmlns:a="http://schemas.openxmlformats.org/drawingml/2006/main">
              <a:ext uri="{FF2B5EF4-FFF2-40B4-BE49-F238E27FC236}">
                <a16:creationId xmlns:a16="http://schemas.microsoft.com/office/drawing/2014/main" id="{C15B3EE4-EC6D-4F80-A041-60F08C091E9D}"/>
              </a:ext>
            </a:extLst>
          </p:cNvPr>
          <p:cNvSpPr>
            <a:spLocks xmlns:a="http://schemas.openxmlformats.org/drawingml/2006/main" noGrp="1"/>
          </p:cNvSpPr>
          <p:nvPr/>
        </p:nvSpPr>
        <p:spPr>
          <a:xfrm xmlns:a="http://schemas.openxmlformats.org/drawingml/2006/main">
            <a:off x="647700" y="2552700"/>
            <a:ext cx="1762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050">
                <a:solidFill>
                  <a:srgbClr val="F8FAFC"/>
                </a:solidFill>
              </a:defRPr>
            </a:pPr>
            <a:r>
              <a:rPr sz="1050">
                <a:solidFill>
                  <a:srgbClr val="F8FAFC"/>
                </a:solidFill>
              </a:rPr>
              <a:t>Sue Serino - County Executive</a:t>
            </a:r>
          </a:p>
          <a:p xmlns:a="http://schemas.openxmlformats.org/drawingml/2006/main">
            <a:r>
              <a:t/>
            </a:r>
          </a:p>
          <a:p xmlns:a="http://schemas.openxmlformats.org/drawingml/2006/main">
            <a:pPr>
              <a:defRPr sz="1050">
                <a:solidFill>
                  <a:srgbClr val="F8FAFC"/>
                </a:solidFill>
              </a:defRPr>
            </a:pPr>
            <a:r>
              <a:rPr sz="1050">
                <a:solidFill>
                  <a:srgbClr val="F8FAFC"/>
                </a:solidFill>
              </a:rPr>
              <a:t>Dave Whalen - Public Works</a:t>
            </a:r>
          </a:p>
          <a:p xmlns:a="http://schemas.openxmlformats.org/drawingml/2006/main">
            <a:r>
              <a:t/>
            </a:r>
          </a:p>
          <a:p xmlns:a="http://schemas.openxmlformats.org/drawingml/2006/main">
            <a:pPr>
              <a:defRPr sz="1050">
                <a:solidFill>
                  <a:srgbClr val="F8FAFC"/>
                </a:solidFill>
              </a:defRPr>
            </a:pPr>
            <a:r>
              <a:rPr sz="1050">
                <a:solidFill>
                  <a:srgbClr val="F8FAFC"/>
                </a:solidFill>
              </a:rPr>
              <a:t>Jeff Durand - Airport Director</a:t>
            </a:r>
          </a:p>
        </p:txBody>
      </p:sp>
      <p:sp>
        <p:nvSpPr>
          <p:cNvPr id="44" name="">
            <a:extLst xmlns:a="http://schemas.openxmlformats.org/drawingml/2006/main">
              <a:ext uri="{FF2B5EF4-FFF2-40B4-BE49-F238E27FC236}">
                <a16:creationId xmlns:a16="http://schemas.microsoft.com/office/drawing/2014/main" id="{3A1F327D-698F-42B4-B6B9-5661B519D54A}"/>
              </a:ext>
            </a:extLst>
          </p:cNvPr>
          <p:cNvSpPr>
            <a:spLocks xmlns:a="http://schemas.openxmlformats.org/drawingml/2006/main" noGrp="1"/>
          </p:cNvSpPr>
          <p:nvPr/>
        </p:nvSpPr>
        <p:spPr>
          <a:xfrm xmlns:a="http://schemas.openxmlformats.org/drawingml/2006/main">
            <a:off x="457200" y="3943350"/>
            <a:ext cx="2209800" cy="1200150"/>
          </a:xfrm>
          <a:prstGeom xmlns:a="http://schemas.openxmlformats.org/drawingml/2006/main" prst="roundRect">
            <a:avLst>
              <a:gd name="adj" fmla="val 6349"/>
            </a:avLst>
          </a:prstGeom>
          <a:solidFill xmlns:a="http://schemas.openxmlformats.org/drawingml/2006/main">
            <a:srgbClr val="1A263D"/>
          </a:solidFill>
          <a:ln xmlns:a="http://schemas.openxmlformats.org/drawingml/2006/main" w="11430">
            <a:solidFill>
              <a:srgbClr val="A78BFA"/>
            </a:solidFill>
            <a:prstDash val="solid"/>
          </a:ln>
        </p:spPr>
      </p:sp>
      <p:sp>
        <p:nvSpPr>
          <p:cNvPr id="45" name="">
            <a:extLst xmlns:a="http://schemas.openxmlformats.org/drawingml/2006/main">
              <a:ext uri="{FF2B5EF4-FFF2-40B4-BE49-F238E27FC236}">
                <a16:creationId xmlns:a16="http://schemas.microsoft.com/office/drawing/2014/main" id="{3D69DBDF-3437-44E1-8C6D-2925C9AF8C89}"/>
              </a:ext>
            </a:extLst>
          </p:cNvPr>
          <p:cNvSpPr>
            <a:spLocks xmlns:a="http://schemas.openxmlformats.org/drawingml/2006/main" noGrp="1"/>
          </p:cNvSpPr>
          <p:nvPr/>
        </p:nvSpPr>
        <p:spPr>
          <a:xfrm xmlns:a="http://schemas.openxmlformats.org/drawingml/2006/main">
            <a:off x="647700" y="4114800"/>
            <a:ext cx="18288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275" b="1">
                <a:solidFill>
                  <a:srgbClr val="A78BFA"/>
                </a:solidFill>
              </a:defRPr>
            </a:pPr>
            <a:r>
              <a:rPr sz="1275" b="1">
                <a:solidFill>
                  <a:srgbClr val="A78BFA"/>
                </a:solidFill>
              </a:rPr>
              <a:t>DUTCHESS COMMUNITY COLLEGE</a:t>
            </a:r>
          </a:p>
        </p:txBody>
      </p:sp>
      <p:sp>
        <p:nvSpPr>
          <p:cNvPr id="46" name="">
            <a:extLst xmlns:a="http://schemas.openxmlformats.org/drawingml/2006/main">
              <a:ext uri="{FF2B5EF4-FFF2-40B4-BE49-F238E27FC236}">
                <a16:creationId xmlns:a16="http://schemas.microsoft.com/office/drawing/2014/main" id="{F34B1105-6D60-4D6B-BF21-901395728533}"/>
              </a:ext>
            </a:extLst>
          </p:cNvPr>
          <p:cNvSpPr>
            <a:spLocks xmlns:a="http://schemas.openxmlformats.org/drawingml/2006/main" noGrp="1"/>
          </p:cNvSpPr>
          <p:nvPr/>
        </p:nvSpPr>
        <p:spPr>
          <a:xfrm xmlns:a="http://schemas.openxmlformats.org/drawingml/2006/main">
            <a:off x="647700" y="4591050"/>
            <a:ext cx="1809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75">
                <a:solidFill>
                  <a:srgbClr val="F8FAFC"/>
                </a:solidFill>
              </a:defRPr>
            </a:pPr>
            <a:r>
              <a:rPr sz="975">
                <a:solidFill>
                  <a:srgbClr val="F8FAFC"/>
                </a:solidFill>
              </a:rPr>
              <a:t>Solita Moran-Fry - Aviation Center</a:t>
            </a:r>
          </a:p>
          <a:p xmlns:a="http://schemas.openxmlformats.org/drawingml/2006/main">
            <a:r>
              <a:t/>
            </a:r>
          </a:p>
          <a:p xmlns:a="http://schemas.openxmlformats.org/drawingml/2006/main">
            <a:pPr>
              <a:defRPr sz="975">
                <a:solidFill>
                  <a:srgbClr val="F8FAFC"/>
                </a:solidFill>
              </a:defRPr>
            </a:pPr>
            <a:r>
              <a:rPr sz="975">
                <a:solidFill>
                  <a:srgbClr val="F8FAFC"/>
                </a:solidFill>
              </a:rPr>
              <a:t>John Trosie - Faculty + voting member</a:t>
            </a:r>
          </a:p>
        </p:txBody>
      </p:sp>
      <p:sp>
        <p:nvSpPr>
          <p:cNvPr id="47" name="">
            <a:extLst xmlns:a="http://schemas.openxmlformats.org/drawingml/2006/main">
              <a:ext uri="{FF2B5EF4-FFF2-40B4-BE49-F238E27FC236}">
                <a16:creationId xmlns:a16="http://schemas.microsoft.com/office/drawing/2014/main" id="{C4D7E25F-EC59-4ADC-AC30-A1237911ACC8}"/>
              </a:ext>
            </a:extLst>
          </p:cNvPr>
          <p:cNvSpPr>
            <a:spLocks xmlns:a="http://schemas.openxmlformats.org/drawingml/2006/main" noGrp="1"/>
          </p:cNvSpPr>
          <p:nvPr/>
        </p:nvSpPr>
        <p:spPr>
          <a:xfrm xmlns:a="http://schemas.openxmlformats.org/drawingml/2006/main">
            <a:off x="9525000" y="1885950"/>
            <a:ext cx="2209800" cy="3257550"/>
          </a:xfrm>
          <a:prstGeom xmlns:a="http://schemas.openxmlformats.org/drawingml/2006/main" prst="roundRect">
            <a:avLst>
              <a:gd name="adj" fmla="val 3448"/>
            </a:avLst>
          </a:prstGeom>
          <a:solidFill xmlns:a="http://schemas.openxmlformats.org/drawingml/2006/main">
            <a:srgbClr val="1A263D"/>
          </a:solidFill>
          <a:ln xmlns:a="http://schemas.openxmlformats.org/drawingml/2006/main" w="11430">
            <a:solidFill>
              <a:srgbClr val="4D8DFF"/>
            </a:solidFill>
            <a:prstDash val="solid"/>
          </a:ln>
        </p:spPr>
      </p:sp>
      <p:sp>
        <p:nvSpPr>
          <p:cNvPr id="48" name="">
            <a:extLst xmlns:a="http://schemas.openxmlformats.org/drawingml/2006/main">
              <a:ext uri="{FF2B5EF4-FFF2-40B4-BE49-F238E27FC236}">
                <a16:creationId xmlns:a16="http://schemas.microsoft.com/office/drawing/2014/main" id="{C145AEA4-066C-4FEA-96A4-91C0B63CC55D}"/>
              </a:ext>
            </a:extLst>
          </p:cNvPr>
          <p:cNvSpPr>
            <a:spLocks xmlns:a="http://schemas.openxmlformats.org/drawingml/2006/main" noGrp="1"/>
          </p:cNvSpPr>
          <p:nvPr/>
        </p:nvSpPr>
        <p:spPr>
          <a:xfrm xmlns:a="http://schemas.openxmlformats.org/drawingml/2006/main">
            <a:off x="9715500" y="2076450"/>
            <a:ext cx="18288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425" b="1">
                <a:solidFill>
                  <a:srgbClr val="4D8DFF"/>
                </a:solidFill>
              </a:defRPr>
            </a:pPr>
            <a:r>
              <a:rPr sz="1425" b="1">
                <a:solidFill>
                  <a:srgbClr val="4D8DFF"/>
                </a:solidFill>
              </a:rPr>
              <a:t>EX-OFFICIO PARTICIPANTS</a:t>
            </a:r>
          </a:p>
        </p:txBody>
      </p:sp>
      <p:sp>
        <p:nvSpPr>
          <p:cNvPr id="49" name="">
            <a:extLst xmlns:a="http://schemas.openxmlformats.org/drawingml/2006/main">
              <a:ext uri="{FF2B5EF4-FFF2-40B4-BE49-F238E27FC236}">
                <a16:creationId xmlns:a16="http://schemas.microsoft.com/office/drawing/2014/main" id="{57DBBB3C-4C15-4DF3-AA9F-CD3ED9FDE86E}"/>
              </a:ext>
            </a:extLst>
          </p:cNvPr>
          <p:cNvSpPr>
            <a:spLocks xmlns:a="http://schemas.openxmlformats.org/drawingml/2006/main" noGrp="1"/>
          </p:cNvSpPr>
          <p:nvPr/>
        </p:nvSpPr>
        <p:spPr>
          <a:xfrm xmlns:a="http://schemas.openxmlformats.org/drawingml/2006/main">
            <a:off x="9715500" y="2571750"/>
            <a:ext cx="1809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AAB5C6"/>
                </a:solidFill>
              </a:defRPr>
            </a:pPr>
            <a:r>
              <a:rPr sz="1125" b="1">
                <a:solidFill>
                  <a:srgbClr val="AAB5C6"/>
                </a:solidFill>
              </a:rPr>
              <a:t>County legislators</a:t>
            </a:r>
          </a:p>
        </p:txBody>
      </p:sp>
      <p:sp>
        <p:nvSpPr>
          <p:cNvPr id="50" name="">
            <a:extLst xmlns:a="http://schemas.openxmlformats.org/drawingml/2006/main">
              <a:ext uri="{FF2B5EF4-FFF2-40B4-BE49-F238E27FC236}">
                <a16:creationId xmlns:a16="http://schemas.microsoft.com/office/drawing/2014/main" id="{4A724567-6583-4865-A77E-048473D653D8}"/>
              </a:ext>
            </a:extLst>
          </p:cNvPr>
          <p:cNvSpPr>
            <a:spLocks xmlns:a="http://schemas.openxmlformats.org/drawingml/2006/main" noGrp="1"/>
          </p:cNvSpPr>
          <p:nvPr/>
        </p:nvSpPr>
        <p:spPr>
          <a:xfrm xmlns:a="http://schemas.openxmlformats.org/drawingml/2006/main">
            <a:off x="9715500" y="2800350"/>
            <a:ext cx="18097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a:solidFill>
                  <a:srgbClr val="F8FAFC"/>
                </a:solidFill>
              </a:defRPr>
            </a:pPr>
            <a:r>
              <a:rPr sz="1125">
                <a:solidFill>
                  <a:srgbClr val="F8FAFC"/>
                </a:solidFill>
              </a:rPr>
              <a:t>Michael Polasek</a:t>
            </a:r>
          </a:p>
          <a:p xmlns:a="http://schemas.openxmlformats.org/drawingml/2006/main">
            <a:pPr>
              <a:defRPr sz="1125">
                <a:solidFill>
                  <a:srgbClr val="F8FAFC"/>
                </a:solidFill>
              </a:defRPr>
            </a:pPr>
            <a:r>
              <a:rPr sz="1125">
                <a:solidFill>
                  <a:srgbClr val="F8FAFC"/>
                </a:solidFill>
              </a:rPr>
              <a:t>Anna Shah</a:t>
            </a:r>
          </a:p>
          <a:p xmlns:a="http://schemas.openxmlformats.org/drawingml/2006/main">
            <a:pPr>
              <a:defRPr sz="1125">
                <a:solidFill>
                  <a:srgbClr val="F8FAFC"/>
                </a:solidFill>
              </a:defRPr>
            </a:pPr>
            <a:r>
              <a:rPr sz="1125">
                <a:solidFill>
                  <a:srgbClr val="F8FAFC"/>
                </a:solidFill>
              </a:rPr>
              <a:t>Lisa Kaul</a:t>
            </a:r>
          </a:p>
          <a:p xmlns:a="http://schemas.openxmlformats.org/drawingml/2006/main">
            <a:pPr>
              <a:defRPr sz="1125">
                <a:solidFill>
                  <a:srgbClr val="F8FAFC"/>
                </a:solidFill>
              </a:defRPr>
            </a:pPr>
            <a:r>
              <a:rPr sz="1125">
                <a:solidFill>
                  <a:srgbClr val="F8FAFC"/>
                </a:solidFill>
              </a:rPr>
              <a:t>Kevin Giles</a:t>
            </a:r>
          </a:p>
          <a:p xmlns:a="http://schemas.openxmlformats.org/drawingml/2006/main">
            <a:pPr>
              <a:defRPr sz="1125">
                <a:solidFill>
                  <a:srgbClr val="F8FAFC"/>
                </a:solidFill>
              </a:defRPr>
            </a:pPr>
            <a:r>
              <a:rPr sz="1125">
                <a:solidFill>
                  <a:srgbClr val="F8FAFC"/>
                </a:solidFill>
              </a:rPr>
              <a:t>Alix Winsby</a:t>
            </a:r>
          </a:p>
          <a:p xmlns:a="http://schemas.openxmlformats.org/drawingml/2006/main">
            <a:pPr>
              <a:defRPr sz="1125">
                <a:solidFill>
                  <a:srgbClr val="F8FAFC"/>
                </a:solidFill>
              </a:defRPr>
            </a:pPr>
            <a:r>
              <a:rPr sz="1125">
                <a:solidFill>
                  <a:srgbClr val="F8FAFC"/>
                </a:solidFill>
              </a:rPr>
              <a:t>Robert Faust</a:t>
            </a:r>
          </a:p>
        </p:txBody>
      </p:sp>
      <p:sp>
        <p:nvSpPr>
          <p:cNvPr id="51" name="">
            <a:extLst xmlns:a="http://schemas.openxmlformats.org/drawingml/2006/main">
              <a:ext uri="{FF2B5EF4-FFF2-40B4-BE49-F238E27FC236}">
                <a16:creationId xmlns:a16="http://schemas.microsoft.com/office/drawing/2014/main" id="{D1E731A6-71DA-450F-A6BD-637F6559411F}"/>
              </a:ext>
            </a:extLst>
          </p:cNvPr>
          <p:cNvSpPr>
            <a:spLocks xmlns:a="http://schemas.openxmlformats.org/drawingml/2006/main" noGrp="1"/>
          </p:cNvSpPr>
          <p:nvPr/>
        </p:nvSpPr>
        <p:spPr>
          <a:xfrm xmlns:a="http://schemas.openxmlformats.org/drawingml/2006/main">
            <a:off x="9715500" y="4000500"/>
            <a:ext cx="18097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b="1">
                <a:solidFill>
                  <a:srgbClr val="AAB5C6"/>
                </a:solidFill>
              </a:defRPr>
            </a:pPr>
            <a:r>
              <a:rPr sz="1125" b="1">
                <a:solidFill>
                  <a:srgbClr val="AAB5C6"/>
                </a:solidFill>
              </a:rPr>
              <a:t>Town supervisors</a:t>
            </a:r>
          </a:p>
        </p:txBody>
      </p:sp>
      <p:sp>
        <p:nvSpPr>
          <p:cNvPr id="52" name="">
            <a:extLst xmlns:a="http://schemas.openxmlformats.org/drawingml/2006/main">
              <a:ext uri="{FF2B5EF4-FFF2-40B4-BE49-F238E27FC236}">
                <a16:creationId xmlns:a16="http://schemas.microsoft.com/office/drawing/2014/main" id="{2DF8128D-AA6E-4ACC-AB9B-00FA4B1F9630}"/>
              </a:ext>
            </a:extLst>
          </p:cNvPr>
          <p:cNvSpPr>
            <a:spLocks xmlns:a="http://schemas.openxmlformats.org/drawingml/2006/main" noGrp="1"/>
          </p:cNvSpPr>
          <p:nvPr/>
        </p:nvSpPr>
        <p:spPr>
          <a:xfrm xmlns:a="http://schemas.openxmlformats.org/drawingml/2006/main">
            <a:off x="9715500" y="4229100"/>
            <a:ext cx="18097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1125">
                <a:solidFill>
                  <a:srgbClr val="F8FAFC"/>
                </a:solidFill>
              </a:defRPr>
            </a:pPr>
            <a:r>
              <a:rPr sz="1125">
                <a:solidFill>
                  <a:srgbClr val="F8FAFC"/>
                </a:solidFill>
              </a:rPr>
              <a:t>Rebecca Edwards</a:t>
            </a:r>
          </a:p>
          <a:p xmlns:a="http://schemas.openxmlformats.org/drawingml/2006/main">
            <a:pPr>
              <a:defRPr sz="1125">
                <a:solidFill>
                  <a:srgbClr val="F8FAFC"/>
                </a:solidFill>
              </a:defRPr>
            </a:pPr>
            <a:r>
              <a:rPr sz="1125">
                <a:solidFill>
                  <a:srgbClr val="F8FAFC"/>
                </a:solidFill>
              </a:rPr>
              <a:t>Joseph Cavaccini</a:t>
            </a:r>
          </a:p>
          <a:p xmlns:a="http://schemas.openxmlformats.org/drawingml/2006/main">
            <a:pPr>
              <a:defRPr sz="1125">
                <a:solidFill>
                  <a:srgbClr val="F8FAFC"/>
                </a:solidFill>
              </a:defRPr>
            </a:pPr>
            <a:r>
              <a:rPr sz="1125">
                <a:solidFill>
                  <a:srgbClr val="F8FAFC"/>
                </a:solidFill>
              </a:rPr>
              <a:t>Anthony Marinaro</a:t>
            </a:r>
          </a:p>
        </p:txBody>
      </p:sp>
      <p:sp>
        <p:nvSpPr>
          <p:cNvPr id="53" name="">
            <a:extLst xmlns:a="http://schemas.openxmlformats.org/drawingml/2006/main">
              <a:ext uri="{FF2B5EF4-FFF2-40B4-BE49-F238E27FC236}">
                <a16:creationId xmlns:a16="http://schemas.microsoft.com/office/drawing/2014/main" id="{338B0B47-2048-427D-A10D-8EB361E2F460}"/>
              </a:ext>
            </a:extLst>
          </p:cNvPr>
          <p:cNvSpPr>
            <a:spLocks xmlns:a="http://schemas.openxmlformats.org/drawingml/2006/main" noGrp="1"/>
          </p:cNvSpPr>
          <p:nvPr/>
        </p:nvSpPr>
        <p:spPr>
          <a:xfrm xmlns:a="http://schemas.openxmlformats.org/drawingml/2006/main">
            <a:off x="9715500" y="4876800"/>
            <a:ext cx="18097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defRPr sz="900" i="1">
                <a:solidFill>
                  <a:srgbClr val="AAB5C6"/>
                </a:solidFill>
              </a:defRPr>
            </a:pPr>
            <a:r>
              <a:rPr sz="900" i="1">
                <a:solidFill>
                  <a:srgbClr val="AAB5C6"/>
                </a:solidFill>
              </a:rPr>
              <a:t>Nonvoting advisory participants</a:t>
            </a:r>
          </a:p>
        </p:txBody>
      </p:sp>
      <p:sp>
        <p:nvSpPr>
          <p:cNvPr id="54" name="">
            <a:extLst xmlns:a="http://schemas.openxmlformats.org/drawingml/2006/main">
              <a:ext uri="{FF2B5EF4-FFF2-40B4-BE49-F238E27FC236}">
                <a16:creationId xmlns:a16="http://schemas.microsoft.com/office/drawing/2014/main" id="{B8E15DD5-E2C0-4368-9666-2E1D4A423B42}"/>
              </a:ext>
            </a:extLst>
          </p:cNvPr>
          <p:cNvSpPr>
            <a:spLocks xmlns:a="http://schemas.openxmlformats.org/drawingml/2006/main" noGrp="1"/>
          </p:cNvSpPr>
          <p:nvPr/>
        </p:nvSpPr>
        <p:spPr>
          <a:xfrm xmlns:a="http://schemas.openxmlformats.org/drawingml/2006/main">
            <a:off x="3190875" y="5524500"/>
            <a:ext cx="5810250" cy="609600"/>
          </a:xfrm>
          <a:prstGeom xmlns:a="http://schemas.openxmlformats.org/drawingml/2006/main" prst="roundRect">
            <a:avLst>
              <a:gd name="adj" fmla="val 12500"/>
            </a:avLst>
          </a:prstGeom>
          <a:solidFill xmlns:a="http://schemas.openxmlformats.org/drawingml/2006/main">
            <a:srgbClr val="1A263D"/>
          </a:solidFill>
          <a:ln xmlns:a="http://schemas.openxmlformats.org/drawingml/2006/main" w="11430">
            <a:solidFill>
              <a:srgbClr val="34435E"/>
            </a:solidFill>
            <a:prstDash val="solid"/>
          </a:ln>
        </p:spPr>
      </p:sp>
      <p:sp>
        <p:nvSpPr>
          <p:cNvPr id="55" name="">
            <a:extLst xmlns:a="http://schemas.openxmlformats.org/drawingml/2006/main">
              <a:ext uri="{FF2B5EF4-FFF2-40B4-BE49-F238E27FC236}">
                <a16:creationId xmlns:a16="http://schemas.microsoft.com/office/drawing/2014/main" id="{D8D89DF8-C408-40B4-9AA2-900470FC19D8}"/>
              </a:ext>
            </a:extLst>
          </p:cNvPr>
          <p:cNvSpPr>
            <a:spLocks xmlns:a="http://schemas.openxmlformats.org/drawingml/2006/main" noGrp="1"/>
          </p:cNvSpPr>
          <p:nvPr/>
        </p:nvSpPr>
        <p:spPr>
          <a:xfrm xmlns:a="http://schemas.openxmlformats.org/drawingml/2006/main">
            <a:off x="3381375" y="5629275"/>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75" b="1">
                <a:solidFill>
                  <a:srgbClr val="FCA311"/>
                </a:solidFill>
              </a:defRPr>
            </a:pPr>
            <a:r>
              <a:rPr sz="975" b="1">
                <a:solidFill>
                  <a:srgbClr val="FCA311"/>
                </a:solidFill>
              </a:rPr>
              <a:t>LIKELY APPOINTING CHAIR BY TERM START</a:t>
            </a:r>
          </a:p>
        </p:txBody>
      </p:sp>
      <p:sp>
        <p:nvSpPr>
          <p:cNvPr id="56" name="">
            <a:extLst xmlns:a="http://schemas.openxmlformats.org/drawingml/2006/main">
              <a:ext uri="{FF2B5EF4-FFF2-40B4-BE49-F238E27FC236}">
                <a16:creationId xmlns:a16="http://schemas.microsoft.com/office/drawing/2014/main" id="{7F90C3C6-9D34-43C5-AB88-08BD4C8B068B}"/>
              </a:ext>
            </a:extLst>
          </p:cNvPr>
          <p:cNvSpPr>
            <a:spLocks xmlns:a="http://schemas.openxmlformats.org/drawingml/2006/main" noGrp="1"/>
          </p:cNvSpPr>
          <p:nvPr/>
        </p:nvSpPr>
        <p:spPr>
          <a:xfrm xmlns:a="http://schemas.openxmlformats.org/drawingml/2006/main">
            <a:off x="3333750" y="5848350"/>
            <a:ext cx="5524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1050">
                <a:solidFill>
                  <a:srgbClr val="F8FAFC"/>
                </a:solidFill>
              </a:defRPr>
            </a:pPr>
            <a:r>
              <a:rPr sz="1050">
                <a:solidFill>
                  <a:srgbClr val="F8FAFC"/>
                </a:solidFill>
              </a:rPr>
              <a:t>2023  A. Gregg Pulver     |     2024-25  Will Truitt     |     New 2026 roster  Yvette Valdes Smith</a:t>
            </a:r>
          </a:p>
        </p:txBody>
      </p:sp>
      <p:sp>
        <p:nvSpPr>
          <p:cNvPr id="57" name="">
            <a:extLst xmlns:a="http://schemas.openxmlformats.org/drawingml/2006/main">
              <a:ext uri="{FF2B5EF4-FFF2-40B4-BE49-F238E27FC236}">
                <a16:creationId xmlns:a16="http://schemas.microsoft.com/office/drawing/2014/main" id="{201DFEE9-55A6-4C3E-8203-02ED1DF401A1}"/>
              </a:ext>
            </a:extLst>
          </p:cNvPr>
          <p:cNvSpPr>
            <a:spLocks xmlns:a="http://schemas.openxmlformats.org/drawingml/2006/main" noGrp="1"/>
          </p:cNvSpPr>
          <p:nvPr/>
        </p:nvSpPr>
        <p:spPr>
          <a:xfrm xmlns:a="http://schemas.openxmlformats.org/drawingml/2006/main">
            <a:off x="514350" y="6400800"/>
            <a:ext cx="1114425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a:lstStyle xmlns:a="http://schemas.openxmlformats.org/drawingml/2006/main"/>
          <a:p xmlns:a="http://schemas.openxmlformats.org/drawingml/2006/main">
            <a:pPr algn="ctr">
              <a:defRPr sz="900">
                <a:solidFill>
                  <a:srgbClr val="AAB5C6"/>
                </a:solidFill>
              </a:defRPr>
            </a:pPr>
            <a:r>
              <a:rPr sz="900">
                <a:solidFill>
                  <a:srgbClr val="AAB5C6"/>
                </a:solidFill>
              </a:rPr>
              <a:t>Membership: Dutchess County current appointment list. Appointing-chair names are explicitly labeled likely because individual appointment resolutions were not located.</a:t>
            </a:r>
          </a:p>
        </p:txBody>
      </p:sp>
    </p:spTree>
    <p:extLst>
      <p:ext uri="{BB962C8B-B14F-4D97-AF65-F5344CB8AC3E}">
        <p14:creationId xmlns:p14="http://schemas.microsoft.com/office/powerpoint/2010/main" val="870507470"/>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2026-08-05T08:50:49.0520000Z</dcterms:created>
  <dcterms:modified xsi:type="dcterms:W3CDTF">2026-08-05T08:50:49.0520000Z</dcterms:modified>
</coreProperties>
</file>