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b7bf8a9248c4e9d" /><Relationship Type="http://schemas.openxmlformats.org/officeDocument/2006/relationships/extended-properties" Target="/docProps/app.xml" Id="Rcb437bcf4e9d4676" /><Relationship Type="http://schemas.openxmlformats.org/officeDocument/2006/relationships/officeDocument" Target="/ppt/presentation.xml" Id="R6803c79259e143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7bf0825fbd44b5"/>
  </p:sldMasterIdLst>
  <p:notesMasterIdLst>
    <p:notesMasterId xmlns:r="http://schemas.openxmlformats.org/officeDocument/2006/relationships" r:id="R59c78e53e6d34666"/>
  </p:notesMasterIdLst>
  <p:sldIdLst>
    <p:sldId xmlns:r="http://schemas.openxmlformats.org/officeDocument/2006/relationships" id="256" r:id="Rfbc5d684c72448f0"/>
    <p:sldId xmlns:r="http://schemas.openxmlformats.org/officeDocument/2006/relationships" id="257" r:id="Rf9ede9d8e47b450e"/>
    <p:sldId xmlns:r="http://schemas.openxmlformats.org/officeDocument/2006/relationships" id="258" r:id="Rd86614f7e0fb4aaa"/>
    <p:sldId xmlns:r="http://schemas.openxmlformats.org/officeDocument/2006/relationships" id="259" r:id="Rd71953f237944ae9"/>
    <p:sldId xmlns:r="http://schemas.openxmlformats.org/officeDocument/2006/relationships" id="260" r:id="R9ac857819c864a0b"/>
    <p:sldId xmlns:r="http://schemas.openxmlformats.org/officeDocument/2006/relationships" id="261" r:id="R4f791579d77741a5"/>
    <p:sldId xmlns:r="http://schemas.openxmlformats.org/officeDocument/2006/relationships" id="262" r:id="Rbf49f608add9461e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d8e0858633a44fa" /><Relationship Type="http://schemas.openxmlformats.org/officeDocument/2006/relationships/slideMaster" Target="/ppt/slideMasters/slideMaster1.xml" Id="R3b7bf0825fbd44b5" /><Relationship Type="http://schemas.openxmlformats.org/officeDocument/2006/relationships/notesMaster" Target="/ppt/notesMasters/notesMaster1.xml" Id="R59c78e53e6d34666" /><Relationship Type="http://schemas.openxmlformats.org/officeDocument/2006/relationships/presProps" Target="/ppt/presProps.xml" Id="R3e581040fdc143f7" /><Relationship Type="http://schemas.openxmlformats.org/officeDocument/2006/relationships/tableStyles" Target="/ppt/tableStyles.xml" Id="R7785b840afa845e1" /><Relationship Type="http://schemas.openxmlformats.org/officeDocument/2006/relationships/slide" Target="/ppt/slides/slide1.xml" Id="Rfbc5d684c72448f0" /><Relationship Type="http://schemas.openxmlformats.org/officeDocument/2006/relationships/slide" Target="/ppt/slides/slide2.xml" Id="Rf9ede9d8e47b450e" /><Relationship Type="http://schemas.openxmlformats.org/officeDocument/2006/relationships/slide" Target="/ppt/slides/slide3.xml" Id="Rd86614f7e0fb4aaa" /><Relationship Type="http://schemas.openxmlformats.org/officeDocument/2006/relationships/slide" Target="/ppt/slides/slide4.xml" Id="Rd71953f237944ae9" /><Relationship Type="http://schemas.openxmlformats.org/officeDocument/2006/relationships/slide" Target="/ppt/slides/slide5.xml" Id="R9ac857819c864a0b" /><Relationship Type="http://schemas.openxmlformats.org/officeDocument/2006/relationships/slide" Target="/ppt/slides/slide6.xml" Id="R4f791579d77741a5" /><Relationship Type="http://schemas.openxmlformats.org/officeDocument/2006/relationships/slide" Target="/ppt/slides/slide7.xml" Id="Rbf49f608add9461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347ac1fb48c432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b09bb3ad0214f77" /><Relationship Type="http://schemas.openxmlformats.org/officeDocument/2006/relationships/notesMaster" Target="/ppt/notesMasters/notesMaster1.xml" Id="R9afe67ad3f1e488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040c18985e84ace" /><Relationship Type="http://schemas.openxmlformats.org/officeDocument/2006/relationships/notesMaster" Target="/ppt/notesMasters/notesMaster1.xml" Id="R468855235a3f4e1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d1dd2831e9945ab" /><Relationship Type="http://schemas.openxmlformats.org/officeDocument/2006/relationships/notesMaster" Target="/ppt/notesMasters/notesMaster1.xml" Id="R73b99151349841f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6a265a8798a43a3" /><Relationship Type="http://schemas.openxmlformats.org/officeDocument/2006/relationships/notesMaster" Target="/ppt/notesMasters/notesMaster1.xml" Id="Re295fd065c8742e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c475ca76a6c497e" /><Relationship Type="http://schemas.openxmlformats.org/officeDocument/2006/relationships/notesMaster" Target="/ppt/notesMasters/notesMaster1.xml" Id="R9d4eee233a8041a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6cb588378f5425f" /><Relationship Type="http://schemas.openxmlformats.org/officeDocument/2006/relationships/notesMaster" Target="/ppt/notesMasters/notesMaster1.xml" Id="Rfe9b409ef0d34e6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68e92b9326240a3" /><Relationship Type="http://schemas.openxmlformats.org/officeDocument/2006/relationships/notesMaster" Target="/ppt/notesMasters/notesMaster1.xml" Id="R083cebe8d65f41a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630a7eeb8460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ddad2f22fa74532" /><Relationship Type="http://schemas.openxmlformats.org/officeDocument/2006/relationships/slideLayout" Target="/ppt/slideLayouts/slideLayout1.xml" Id="R27b062a5cf27472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b062a5cf27472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f5b55579142b4" /><Relationship Type="http://schemas.openxmlformats.org/officeDocument/2006/relationships/notesSlide" Target="/ppt/notesSlides/notesSlide1.xml" Id="Rf6cae472655547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bd40875e34c0a" /><Relationship Type="http://schemas.openxmlformats.org/officeDocument/2006/relationships/notesSlide" Target="/ppt/notesSlides/notesSlide2.xml" Id="R69fb324a90d84e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a4d288f9d4e6b" /><Relationship Type="http://schemas.openxmlformats.org/officeDocument/2006/relationships/notesSlide" Target="/ppt/notesSlides/notesSlide3.xml" Id="R206be744fc4f47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f116814b548c6" /><Relationship Type="http://schemas.openxmlformats.org/officeDocument/2006/relationships/notesSlide" Target="/ppt/notesSlides/notesSlide4.xml" Id="R08eba1b4e2244d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1c17a10de44e5" /><Relationship Type="http://schemas.openxmlformats.org/officeDocument/2006/relationships/notesSlide" Target="/ppt/notesSlides/notesSlide5.xml" Id="R0ab085605cd640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872d575834c0e" /><Relationship Type="http://schemas.openxmlformats.org/officeDocument/2006/relationships/notesSlide" Target="/ppt/notesSlides/notesSlide6.xml" Id="Rd7ddbc63d08f4c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9e4dc94644e4f" /><Relationship Type="http://schemas.openxmlformats.org/officeDocument/2006/relationships/notesSlide" Target="/ppt/notesSlides/notesSlide7.xml" Id="R39ff7dfc7d944d7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E40DCC6-7E59-44D2-ABD4-B33CA9AF0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742950"/>
            <a:ext cx="7334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111111"/>
                </a:solidFill>
              </a:defRPr>
            </a:pPr>
            <a:r>
              <a:rPr sz="4350" b="1">
                <a:solidFill>
                  <a:srgbClr val="111111"/>
                </a:solidFill>
              </a:rPr>
              <a:t>KPOU forecast gaps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74F6BAD-60E1-42E4-A408-7D3988A9D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714500"/>
            <a:ext cx="7239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5F6673"/>
                </a:solidFill>
              </a:defRPr>
            </a:pPr>
            <a:r>
              <a:rPr sz="1800" b="0">
                <a:solidFill>
                  <a:srgbClr val="5F6673"/>
                </a:solidFill>
              </a:rPr>
              <a:t>Where the master plan forecast is insufficient in definition, measurement, and community-impact accounting.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ED1503E-032A-44A3-AD79-0AB82B67F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704850"/>
            <a:ext cx="2857500" cy="476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9525">
            <a:solidFill>
              <a:srgbClr val="DADDE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F816F64-B7B2-4946-8447-C3EE541A8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200150"/>
            <a:ext cx="209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3D8DFF"/>
                </a:solidFill>
              </a:defRPr>
            </a:pPr>
            <a:r>
              <a:rPr sz="3150" b="1">
                <a:solidFill>
                  <a:srgbClr val="3D8DFF"/>
                </a:solidFill>
              </a:rPr>
              <a:t>60.7k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7DCA4F0-10C7-4387-A31E-2D524B4D1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75260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F6673"/>
                </a:solidFill>
              </a:defRPr>
            </a:pPr>
            <a:r>
              <a:rPr sz="1200" b="0">
                <a:solidFill>
                  <a:srgbClr val="5F6673"/>
                </a:solidFill>
              </a:rPr>
              <a:t>2026 plan forecast operations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DE7DCC3-1E9C-46F8-B4D1-38C73C2E8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724150"/>
            <a:ext cx="209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11111"/>
                </a:solidFill>
              </a:defRPr>
            </a:pPr>
            <a:r>
              <a:rPr sz="3150" b="1">
                <a:solidFill>
                  <a:srgbClr val="111111"/>
                </a:solidFill>
              </a:rPr>
              <a:t>59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4614D40-AB71-48C6-A8A4-2AE43B878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27660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F6673"/>
                </a:solidFill>
              </a:defRPr>
            </a:pPr>
            <a:r>
              <a:rPr sz="1200" b="0">
                <a:solidFill>
                  <a:srgbClr val="5F6673"/>
                </a:solidFill>
              </a:rPr>
              <a:t>Recent observed KPOU sessions/day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36AC120-5AA1-4085-ACE3-1D49796BA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248150"/>
            <a:ext cx="209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D98A00"/>
                </a:solidFill>
              </a:defRPr>
            </a:pPr>
            <a:r>
              <a:rPr sz="3150" b="1">
                <a:solidFill>
                  <a:srgbClr val="D98A00"/>
                </a:solidFill>
              </a:rPr>
              <a:t>1,357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F8AFCA0-0971-457B-9F02-10C9667EB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80060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F6673"/>
                </a:solidFill>
              </a:defRPr>
            </a:pPr>
            <a:r>
              <a:rPr sz="1200" b="0">
                <a:solidFill>
                  <a:srgbClr val="5F6673"/>
                </a:solidFill>
              </a:rPr>
              <a:t>Busiest observed plane-minutes/day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0F087C2-130A-48C6-BAF6-008BE0B76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305550"/>
            <a:ext cx="11201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F6673"/>
                </a:solidFill>
              </a:defRPr>
            </a:pPr>
            <a:r>
              <a:rPr sz="900" b="0">
                <a:solidFill>
                  <a:srgbClr val="5F6673"/>
                </a:solidFill>
              </a:rPr>
              <a:t>Sources: KPOU Airport Master Plan, June 2024; HVRA Tracker production data through July 15, 2026.</a:t>
            </a:r>
          </a:p>
        </p:txBody>
      </p:sp>
    </p:spTree>
    <p:extLst>
      <p:ext uri="{BB962C8B-B14F-4D97-AF65-F5344CB8AC3E}">
        <p14:creationId xmlns:p14="http://schemas.microsoft.com/office/powerpoint/2010/main" val="1337645358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9AF936A3-4E3F-4B3C-9EEC-02908B08A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23850"/>
            <a:ext cx="590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F6673"/>
                </a:solidFill>
              </a:defRPr>
            </a:pPr>
            <a:r>
              <a:rPr sz="1050" b="1">
                <a:solidFill>
                  <a:srgbClr val="5F6673"/>
                </a:solidFill>
              </a:rPr>
              <a:t>KPOU MASTER PLAN FORECAST REVIEW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AE7D227-9EDE-4A09-824F-975C2FE86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85800"/>
            <a:ext cx="10287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11111"/>
                </a:solidFill>
              </a:defRPr>
            </a:pPr>
            <a:r>
              <a:rPr sz="3000" b="1">
                <a:solidFill>
                  <a:srgbClr val="111111"/>
                </a:solidFill>
              </a:rPr>
              <a:t>The master plan forecast measures airport demand, not lived exposure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0677BAA-D01B-4FCF-AC1A-13B6E620E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600200"/>
            <a:ext cx="11201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7B2759B-DFC5-4CF5-A04A-7DB4FBD41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885950"/>
            <a:ext cx="4191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</a:defRPr>
            </a:pPr>
            <a:r>
              <a:rPr sz="1800" b="1">
                <a:solidFill>
                  <a:srgbClr val="111111"/>
                </a:solidFill>
              </a:rPr>
              <a:t>Preferred operations forecast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71A4F64-071C-4722-BEBC-8ABEC1117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362200"/>
            <a:ext cx="5905500" cy="1828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ADDE3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B84B9ED-A98E-49B6-A917-D370385F9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362200"/>
            <a:ext cx="59055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2FF"/>
          </a:solidFill>
          <a:ln xmlns:a="http://schemas.openxmlformats.org/drawingml/2006/main" w="9525">
            <a:solidFill>
              <a:srgbClr val="DADDE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9550071-F962-41F3-B5F1-3160AC8F1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200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111"/>
                </a:solidFill>
              </a:defRPr>
            </a:pPr>
            <a:r>
              <a:rPr sz="1275" b="1">
                <a:solidFill>
                  <a:srgbClr val="111111"/>
                </a:solidFill>
              </a:rPr>
              <a:t>Year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618E1D1-093C-4405-A1B0-0527733CB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971800"/>
            <a:ext cx="59055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9525">
            <a:solidFill>
              <a:srgbClr val="DADDE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9F0AC71-5BBF-465A-984D-502B29455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43250"/>
            <a:ext cx="1200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8DFF"/>
                </a:solidFill>
              </a:defRPr>
            </a:pPr>
            <a:r>
              <a:rPr sz="1200" b="1">
                <a:solidFill>
                  <a:srgbClr val="3D8DFF"/>
                </a:solidFill>
              </a:rPr>
              <a:t>Plan forecast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18FDFE8-19D3-48E4-978C-63120C701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581400"/>
            <a:ext cx="59055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ADDE3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AEB182A-24A8-4F16-BD9F-AA23FEC6D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52850"/>
            <a:ext cx="1200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DCBF4"/>
                </a:solidFill>
              </a:defRPr>
            </a:pPr>
            <a:r>
              <a:rPr sz="1200" b="1">
                <a:solidFill>
                  <a:srgbClr val="6DCBF4"/>
                </a:solidFill>
              </a:rPr>
              <a:t>FAA TAF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ECB380F-D517-4A23-BCD5-A98491B2B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2533650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11111"/>
                </a:solidFill>
              </a:defRPr>
            </a:pPr>
            <a:r>
              <a:rPr sz="1275" b="1">
                <a:solidFill>
                  <a:srgbClr val="111111"/>
                </a:solidFill>
              </a:rPr>
              <a:t>2021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94690F9-3239-4997-B624-71711E306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3143250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3D8DFF"/>
                </a:solidFill>
              </a:defRPr>
            </a:pPr>
            <a:r>
              <a:rPr sz="1425" b="1">
                <a:solidFill>
                  <a:srgbClr val="3D8DFF"/>
                </a:solidFill>
              </a:rPr>
              <a:t>58.3k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AA4AD41-2A98-4CEF-B6FF-1D8C05B57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3752850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6DCBF4"/>
                </a:solidFill>
              </a:defRPr>
            </a:pPr>
            <a:r>
              <a:rPr sz="1425" b="1">
                <a:solidFill>
                  <a:srgbClr val="6DCBF4"/>
                </a:solidFill>
              </a:rPr>
              <a:t>58.3k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D78EB25-9DAE-432E-A7F8-33F535081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2533650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11111"/>
                </a:solidFill>
              </a:defRPr>
            </a:pPr>
            <a:r>
              <a:rPr sz="1275" b="1">
                <a:solidFill>
                  <a:srgbClr val="111111"/>
                </a:solidFill>
              </a:rPr>
              <a:t>2026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DEEB4AC-8EE2-46B8-9AD4-16B8A2FD2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3143250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3D8DFF"/>
                </a:solidFill>
              </a:defRPr>
            </a:pPr>
            <a:r>
              <a:rPr sz="1425" b="1">
                <a:solidFill>
                  <a:srgbClr val="3D8DFF"/>
                </a:solidFill>
              </a:rPr>
              <a:t>60.7k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C377B5E-2B06-4B4A-9DAE-578BBD1FC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3752850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6DCBF4"/>
                </a:solidFill>
              </a:defRPr>
            </a:pPr>
            <a:r>
              <a:rPr sz="1425" b="1">
                <a:solidFill>
                  <a:srgbClr val="6DCBF4"/>
                </a:solidFill>
              </a:rPr>
              <a:t>64.0k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C458D51-2BAC-4805-86E3-EC0BD4187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2533650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11111"/>
                </a:solidFill>
              </a:defRPr>
            </a:pPr>
            <a:r>
              <a:rPr sz="1275" b="1">
                <a:solidFill>
                  <a:srgbClr val="111111"/>
                </a:solidFill>
              </a:rPr>
              <a:t>2031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4AFEA55-C857-4C36-A212-F078A2EB0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3143250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3D8DFF"/>
                </a:solidFill>
              </a:defRPr>
            </a:pPr>
            <a:r>
              <a:rPr sz="1425" b="1">
                <a:solidFill>
                  <a:srgbClr val="3D8DFF"/>
                </a:solidFill>
              </a:rPr>
              <a:t>63.1k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4F06675-F5CE-4A23-94BA-381AF479C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3752850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6DCBF4"/>
                </a:solidFill>
              </a:defRPr>
            </a:pPr>
            <a:r>
              <a:rPr sz="1425" b="1">
                <a:solidFill>
                  <a:srgbClr val="6DCBF4"/>
                </a:solidFill>
              </a:rPr>
              <a:t>64.2k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2F3B0A0-1EA5-41D7-BFA2-F3B5C8BAD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533650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11111"/>
                </a:solidFill>
              </a:defRPr>
            </a:pPr>
            <a:r>
              <a:rPr sz="1275" b="1">
                <a:solidFill>
                  <a:srgbClr val="111111"/>
                </a:solidFill>
              </a:rPr>
              <a:t>2036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40B690E-F991-418B-94D3-51A8D2E07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143250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3D8DFF"/>
                </a:solidFill>
              </a:defRPr>
            </a:pPr>
            <a:r>
              <a:rPr sz="1425" b="1">
                <a:solidFill>
                  <a:srgbClr val="3D8DFF"/>
                </a:solidFill>
              </a:rPr>
              <a:t>65.7k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E319B01-47C6-4A1B-9991-FC702BE3B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752850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6DCBF4"/>
                </a:solidFill>
              </a:defRPr>
            </a:pPr>
            <a:r>
              <a:rPr sz="1425" b="1">
                <a:solidFill>
                  <a:srgbClr val="6DCBF4"/>
                </a:solidFill>
              </a:rPr>
              <a:t>64.4k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A51A955-BD4E-434F-9BA2-DCE7979F1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1650" y="2533650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11111"/>
                </a:solidFill>
              </a:defRPr>
            </a:pPr>
            <a:r>
              <a:rPr sz="1275" b="1">
                <a:solidFill>
                  <a:srgbClr val="111111"/>
                </a:solidFill>
              </a:rPr>
              <a:t>2041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986F233-B903-4E73-988A-3FE01F997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1650" y="3143250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3D8DFF"/>
                </a:solidFill>
              </a:defRPr>
            </a:pPr>
            <a:r>
              <a:rPr sz="1425" b="1">
                <a:solidFill>
                  <a:srgbClr val="3D8DFF"/>
                </a:solidFill>
              </a:rPr>
              <a:t>68.4k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18C1B67-B249-46B9-AAA2-3EBEEF7C3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1650" y="3752850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6DCBF4"/>
                </a:solidFill>
              </a:defRPr>
            </a:pPr>
            <a:r>
              <a:rPr sz="1425" b="1">
                <a:solidFill>
                  <a:srgbClr val="6DCBF4"/>
                </a:solidFill>
              </a:rPr>
              <a:t>64.6k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44EE80B-243B-499A-8744-FC72C31FD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34340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F6673"/>
                </a:solidFill>
              </a:defRPr>
            </a:pPr>
            <a:r>
              <a:rPr sz="1050" b="0">
                <a:solidFill>
                  <a:srgbClr val="5F6673"/>
                </a:solidFill>
              </a:rPr>
              <a:t>Annual operations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FF0B443-C901-4E3C-A453-D570BC84A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2190750"/>
            <a:ext cx="4238625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9525">
            <a:solidFill>
              <a:srgbClr val="DADDE3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CA1D4FB-19B1-47A1-9120-9ABBF9435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2190750"/>
            <a:ext cx="66675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875A"/>
          </a:solidFill>
          <a:ln xmlns:a="http://schemas.openxmlformats.org/drawingml/2006/main" w="0">
            <a:solidFill>
              <a:srgbClr val="16875A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983A499-7205-4D33-8C3D-83F998566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2400300"/>
            <a:ext cx="38195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111"/>
                </a:solidFill>
              </a:defRPr>
            </a:pPr>
            <a:r>
              <a:rPr sz="1650" b="1">
                <a:solidFill>
                  <a:srgbClr val="111111"/>
                </a:solidFill>
              </a:rPr>
              <a:t>What it answers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2FD2BAB-4828-40D8-8A36-8D0E7BDB0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2819400"/>
            <a:ext cx="38195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F6673"/>
                </a:solidFill>
              </a:defRPr>
            </a:pPr>
            <a:r>
              <a:rPr sz="1275" b="0">
                <a:solidFill>
                  <a:srgbClr val="5F6673"/>
                </a:solidFill>
              </a:rPr>
              <a:t>How much annual traffic the airport should plan to accommodate for facilities, funding, and layout decisions.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E3F8D14-7B87-4DA4-B6E3-7C41FA142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3638550"/>
            <a:ext cx="4238625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9525">
            <a:solidFill>
              <a:srgbClr val="DADDE3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BF8E571-8F9B-4EDC-9FA7-35C2A17F2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3638550"/>
            <a:ext cx="66675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4545"/>
          </a:solidFill>
          <a:ln xmlns:a="http://schemas.openxmlformats.org/drawingml/2006/main" w="0">
            <a:solidFill>
              <a:srgbClr val="D64545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B9B4462-DFE8-42D1-81F6-49A8FBF47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3848100"/>
            <a:ext cx="38195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111"/>
                </a:solidFill>
              </a:defRPr>
            </a:pPr>
            <a:r>
              <a:rPr sz="1650" b="1">
                <a:solidFill>
                  <a:srgbClr val="111111"/>
                </a:solidFill>
              </a:rPr>
              <a:t>What it does not answer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33C0793-198C-4789-A637-57EF4B84B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4267200"/>
            <a:ext cx="38195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F6673"/>
                </a:solidFill>
              </a:defRPr>
            </a:pPr>
            <a:r>
              <a:rPr sz="1275" b="0">
                <a:solidFill>
                  <a:srgbClr val="5F6673"/>
                </a:solidFill>
              </a:rPr>
              <a:t>How often nearby residents experience repeated low-altitude overflights, which operators drive them, or how impacts concentrate by time and place.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C95E1CA-58F2-4555-8DE5-78AD27BA6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048375"/>
            <a:ext cx="11201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F6673"/>
                </a:solidFill>
              </a:defRPr>
            </a:pPr>
            <a:r>
              <a:rPr sz="900" b="0">
                <a:solidFill>
                  <a:srgbClr val="5F6673"/>
                </a:solidFill>
              </a:rPr>
              <a:t>Master Plan Tables 3.15, 3.17, and 3.19: 58,306 existing operations; 60,676 in 2026; 68,379 in 2041.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AAE996D-E0AC-46BB-B4A8-1983543AA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305550"/>
            <a:ext cx="11201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F6673"/>
                </a:solidFill>
              </a:defRPr>
            </a:pPr>
            <a:r>
              <a:rPr sz="900" b="0">
                <a:solidFill>
                  <a:srgbClr val="5F6673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499714164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96016B5-E1C3-400C-8857-D1B6E748E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23850"/>
            <a:ext cx="590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F6673"/>
                </a:solidFill>
              </a:defRPr>
            </a:pPr>
            <a:r>
              <a:rPr sz="1050" b="1">
                <a:solidFill>
                  <a:srgbClr val="5F6673"/>
                </a:solidFill>
              </a:rPr>
              <a:t>KPOU MASTER PLAN FORECAST REVIEW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745E3DE-3579-4B81-94F5-38F7EE64E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85800"/>
            <a:ext cx="10287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11111"/>
                </a:solidFill>
              </a:defRPr>
            </a:pPr>
            <a:r>
              <a:rPr sz="3000" b="1">
                <a:solidFill>
                  <a:srgbClr val="111111"/>
                </a:solidFill>
              </a:rPr>
              <a:t>Recent HVRA data shows exposure intensity that operations totals hide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7222832-A9B6-49A4-A14B-A791594B9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600200"/>
            <a:ext cx="11201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5EB00C8-2F39-49D9-B839-4A2460D1D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000250"/>
            <a:ext cx="295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3D8DFF"/>
                </a:solidFill>
              </a:defRPr>
            </a:pPr>
            <a:r>
              <a:rPr sz="3150" b="1">
                <a:solidFill>
                  <a:srgbClr val="3D8DFF"/>
                </a:solidFill>
              </a:rPr>
              <a:t>59.3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2DFE602-F0F1-49F4-A90F-CB78BBDB9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552700"/>
            <a:ext cx="2952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F6673"/>
                </a:solidFill>
              </a:defRPr>
            </a:pPr>
            <a:r>
              <a:rPr sz="1200" b="0">
                <a:solidFill>
                  <a:srgbClr val="5F6673"/>
                </a:solidFill>
              </a:rPr>
              <a:t>Average KPOU-related ADS-B sessions/day, last 90 completed days with session data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96E5B37-7E9B-4D07-9E84-7FA0A6D57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000250"/>
            <a:ext cx="247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11111"/>
                </a:solidFill>
              </a:defRPr>
            </a:pPr>
            <a:r>
              <a:rPr sz="3150" b="1">
                <a:solidFill>
                  <a:srgbClr val="111111"/>
                </a:solidFill>
              </a:rPr>
              <a:t>513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B770C7B-C23D-4D9C-B0C0-56E3B9E9C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5527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F6673"/>
                </a:solidFill>
              </a:defRPr>
            </a:pPr>
            <a:r>
              <a:rPr sz="1200" b="0">
                <a:solidFill>
                  <a:srgbClr val="5F6673"/>
                </a:solidFill>
              </a:rPr>
              <a:t>Average KPOU Class D plane-minutes/day, Jun 1-Jul 15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8EF99ED-43F2-4D7B-91CE-5ADE02274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000250"/>
            <a:ext cx="247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D98A00"/>
                </a:solidFill>
              </a:defRPr>
            </a:pPr>
            <a:r>
              <a:rPr sz="3150" b="1">
                <a:solidFill>
                  <a:srgbClr val="D98A00"/>
                </a:solidFill>
              </a:rPr>
              <a:t>1,357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E058FCF-F39A-481E-AB38-9549B702F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5527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F6673"/>
                </a:solidFill>
              </a:defRPr>
            </a:pPr>
            <a:r>
              <a:rPr sz="1200" b="0">
                <a:solidFill>
                  <a:srgbClr val="5F6673"/>
                </a:solidFill>
              </a:rPr>
              <a:t>Busiest day plane-minutes, Jun 29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530D151-8DCD-48B9-AB34-82D997F0B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000250"/>
            <a:ext cx="180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6875A"/>
                </a:solidFill>
              </a:defRPr>
            </a:pPr>
            <a:r>
              <a:rPr sz="3150" b="1">
                <a:solidFill>
                  <a:srgbClr val="16875A"/>
                </a:solidFill>
              </a:rPr>
              <a:t>59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6D4490A-3AAC-4F35-B10D-E5A681139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552700"/>
            <a:ext cx="1809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F6673"/>
                </a:solidFill>
              </a:defRPr>
            </a:pPr>
            <a:r>
              <a:rPr sz="1200" b="0">
                <a:solidFill>
                  <a:srgbClr val="5F6673"/>
                </a:solidFill>
              </a:rPr>
              <a:t>Unique aircraft on busiest day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7C3A6CA-4F2A-4E49-A6E5-EE5165A22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714750"/>
            <a:ext cx="105727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9525">
            <a:solidFill>
              <a:srgbClr val="DADDE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9B47751-9924-423E-B675-3883CBCC7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019550"/>
            <a:ext cx="10001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11111"/>
                </a:solidFill>
              </a:defRPr>
            </a:pPr>
            <a:r>
              <a:rPr sz="1725" b="0">
                <a:solidFill>
                  <a:srgbClr val="111111"/>
                </a:solidFill>
              </a:rPr>
              <a:t>A session is not an FAA operation. It is a resident-facing exposure unit: one aircraft presence episode in or near the KPOU Class D area. Pattern work can produce many operations inside one long session.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5214F15-8AFB-4DD7-AE34-E7A700A60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048375"/>
            <a:ext cx="11201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F6673"/>
                </a:solidFill>
              </a:defRPr>
            </a:pPr>
            <a:r>
              <a:rPr sz="900" b="0">
                <a:solidFill>
                  <a:srgbClr val="5F6673"/>
                </a:solidFill>
              </a:rPr>
              <a:t>HVRA Tracker production data: adsb_points and adsb_minute_presence through July 15, 2026.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720A06E-EF93-4582-809E-D1A99D35C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305550"/>
            <a:ext cx="11201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F6673"/>
                </a:solidFill>
              </a:defRPr>
            </a:pPr>
            <a:r>
              <a:rPr sz="900" b="0">
                <a:solidFill>
                  <a:srgbClr val="5F6673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16558363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C9464B7-D793-4E74-B461-5BCB95EA5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23850"/>
            <a:ext cx="590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F6673"/>
                </a:solidFill>
              </a:defRPr>
            </a:pPr>
            <a:r>
              <a:rPr sz="1050" b="1">
                <a:solidFill>
                  <a:srgbClr val="5F6673"/>
                </a:solidFill>
              </a:rPr>
              <a:t>KPOU MASTER PLAN FORECAST REVIEW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9677775-9010-4DF4-B385-6A29E0678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85800"/>
            <a:ext cx="10287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11111"/>
                </a:solidFill>
              </a:defRPr>
            </a:pPr>
            <a:r>
              <a:rPr sz="3000" b="1">
                <a:solidFill>
                  <a:srgbClr val="111111"/>
                </a:solidFill>
              </a:rPr>
              <a:t>The definition gap is larger than the numeric gap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FDF37C8-8BD0-4B40-A25C-04FCA99CC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600200"/>
            <a:ext cx="11201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5A12467-D749-48D5-9795-BA68BE6EF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076450"/>
            <a:ext cx="333375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9525">
            <a:solidFill>
              <a:srgbClr val="DADDE3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A4583D2-26B8-4D0B-96A5-798EE4A39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076450"/>
            <a:ext cx="66675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EACCC8B-933A-43AD-8D71-624A60D6E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286000"/>
            <a:ext cx="2914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111"/>
                </a:solidFill>
              </a:defRPr>
            </a:pPr>
            <a:r>
              <a:rPr sz="1650" b="1">
                <a:solidFill>
                  <a:srgbClr val="111111"/>
                </a:solidFill>
              </a:rPr>
              <a:t>Airport operations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F88322F-12E0-4E1A-85CF-583208009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05100"/>
            <a:ext cx="2914650" cy="1390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F6673"/>
                </a:solidFill>
              </a:defRPr>
            </a:pPr>
            <a:r>
              <a:rPr sz="1275" b="0">
                <a:solidFill>
                  <a:srgbClr val="5F6673"/>
                </a:solidFill>
              </a:rPr>
              <a:t>Useful for runway capacity, FAA planning, and annual demand forecasts. Too coarse for repeated neighborhood exposure.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B416CDE-3170-4B2D-B54A-6095C09E9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076450"/>
            <a:ext cx="333375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9525">
            <a:solidFill>
              <a:srgbClr val="DADDE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04019EC-05EA-435F-BDB3-BB8374B43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076450"/>
            <a:ext cx="66675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8A00"/>
          </a:solidFill>
          <a:ln xmlns:a="http://schemas.openxmlformats.org/drawingml/2006/main" w="0">
            <a:solidFill>
              <a:srgbClr val="D98A00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06CAE42-86BD-46BE-8730-45F02AE71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2286000"/>
            <a:ext cx="2914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111"/>
                </a:solidFill>
              </a:defRPr>
            </a:pPr>
            <a:r>
              <a:rPr sz="1650" b="1">
                <a:solidFill>
                  <a:srgbClr val="111111"/>
                </a:solidFill>
              </a:rPr>
              <a:t>Plane-minutes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9011214-E68D-495E-88B2-F35B75E8A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2705100"/>
            <a:ext cx="2914650" cy="1390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F6673"/>
                </a:solidFill>
              </a:defRPr>
            </a:pPr>
            <a:r>
              <a:rPr sz="1275" b="0">
                <a:solidFill>
                  <a:srgbClr val="5F6673"/>
                </a:solidFill>
              </a:rPr>
              <a:t>Captures how long aircraft are present over the local airspace. Better for sustained annoyance and overlapping aircraft.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6996510-0F88-496E-82F4-F9C02F7A3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2076450"/>
            <a:ext cx="333375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9525">
            <a:solidFill>
              <a:srgbClr val="DADDE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BA7C2F0-29F5-4EAE-B310-E89717AB7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2076450"/>
            <a:ext cx="66675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4545"/>
          </a:solidFill>
          <a:ln xmlns:a="http://schemas.openxmlformats.org/drawingml/2006/main" w="0">
            <a:solidFill>
              <a:srgbClr val="D64545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8EA5B3B-7640-4AA7-90DD-5E48C52D3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3925" y="2286000"/>
            <a:ext cx="2914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111"/>
                </a:solidFill>
              </a:defRPr>
            </a:pPr>
            <a:r>
              <a:rPr sz="1650" b="1">
                <a:solidFill>
                  <a:srgbClr val="111111"/>
                </a:solidFill>
              </a:rPr>
              <a:t>Low AGL events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AE603F1-07FD-408A-ABD8-172066D14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3925" y="2705100"/>
            <a:ext cx="2914650" cy="1390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F6673"/>
                </a:solidFill>
              </a:defRPr>
            </a:pPr>
            <a:r>
              <a:rPr sz="1275" b="0">
                <a:solidFill>
                  <a:srgbClr val="5F6673"/>
                </a:solidFill>
              </a:rPr>
              <a:t>Captures the most noticeable impacts: low-altitude passes, repeated climb-outs, and home-ring exposure.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126C35A-E816-452C-BD71-B1A40916E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953000"/>
            <a:ext cx="1047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The master plan can be numerically reasonable and still insufficient because its core metric does not measure the outcome residents are objecting to.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8F948D5-4274-468C-8ECD-0E44E15F0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048375"/>
            <a:ext cx="11201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F6673"/>
                </a:solidFill>
              </a:defRPr>
            </a:pPr>
            <a:r>
              <a:rPr sz="900" b="0">
                <a:solidFill>
                  <a:srgbClr val="5F6673"/>
                </a:solidFill>
              </a:rPr>
              <a:t>Master Plan Section 3 forecasts annual operations; HVRA reports plane-minutes, sessions, AGL, owner, and spatial exposure.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ABED14A-8DBD-4EF7-A006-64183E370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305550"/>
            <a:ext cx="11201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F6673"/>
                </a:solidFill>
              </a:defRPr>
            </a:pPr>
            <a:r>
              <a:rPr sz="900" b="0">
                <a:solidFill>
                  <a:srgbClr val="5F6673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629677888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BD6C101-7220-4F5D-A9DC-17EB5717E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23850"/>
            <a:ext cx="590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F6673"/>
                </a:solidFill>
              </a:defRPr>
            </a:pPr>
            <a:r>
              <a:rPr sz="1050" b="1">
                <a:solidFill>
                  <a:srgbClr val="5F6673"/>
                </a:solidFill>
              </a:rPr>
              <a:t>KPOU MASTER PLAN FORECAST REVIEW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FED03C6-4E95-4B3D-A314-2C9416928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85800"/>
            <a:ext cx="10287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11111"/>
                </a:solidFill>
              </a:defRPr>
            </a:pPr>
            <a:r>
              <a:rPr sz="3000" b="1">
                <a:solidFill>
                  <a:srgbClr val="111111"/>
                </a:solidFill>
              </a:rPr>
              <a:t>The numeric forecast should be tested against training and jet drivers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11EFE0D-222B-4E25-8188-281627E3E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600200"/>
            <a:ext cx="11201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graphicFrame>
        <p:nvGraphicFramePr>
          <p:cNvPr id="11" name=""/>
          <p:cNvGraphicFramePr/>
          <p:nvPr/>
        </p:nvGraphicFramePr>
        <p:xfrm>
          <a:off xmlns:a="http://schemas.openxmlformats.org/drawingml/2006/main" x="495300" y="2019300"/>
          <a:ext xmlns:a="http://schemas.openxmlformats.org/drawingml/2006/main" cx="11096625" cy="2714625"/>
        </p:xfrm>
        <a:graphic xmlns:a="http://schemas.openxmlformats.org/drawingml/2006/main">
          <a:graphicData uri="http://schemas.openxmlformats.org/drawingml/2006/table">
            <a:tbl>
              <a:tblPr firstRow="1" bandRow="1"/>
              <a:tblGrid>
                <a:gridCol w="2838672"/>
                <a:gridCol w="4387038"/>
                <a:gridCol w="3870916"/>
              </a:tblGrid>
              <a:tr h="678656"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11111"/>
                          </a:solidFill>
                        </a:rPr>
                        <a:t>Plan assumption</a:t>
                      </a:r>
                    </a:p>
                  </a:txBody>
                  <a:tcPr marL="91440" marR="91440" marT="45720" marB="4572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11111"/>
                          </a:solidFill>
                        </a:rPr>
                        <a:t>Why it may be insufficient</a:t>
                      </a:r>
                    </a:p>
                  </a:txBody>
                  <a:tcPr marL="91440" marR="91440" marT="45720" marB="4572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11111"/>
                          </a:solidFill>
                        </a:rPr>
                        <a:t>Needed test</a:t>
                      </a:r>
                    </a:p>
                  </a:txBody>
                  <a:tcPr marL="91440" marR="91440" marT="45720" marB="45720">
                    <a:solidFill>
                      <a:srgbClr val="EDEDED"/>
                    </a:solidFill>
                  </a:tcPr>
                </a:tc>
              </a:tr>
              <a:tr h="678656">
                <a:tc>
                  <a:txBody>
                    <a:bodyPr/>
                    <a:lstStyle/>
                    <a:p>
                      <a:r>
                        <a:rPr sz="1050">
                          <a:solidFill>
                            <a:srgbClr val="111111"/>
                          </a:solidFill>
                        </a:rPr>
                        <a:t>0.8% annual operations growth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050">
                          <a:solidFill>
                            <a:srgbClr val="111111"/>
                          </a:solidFill>
                        </a:rPr>
                        <a:t>Middle-case growth may miss step-changes from training volume, tenant behavior, or jet demand.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050">
                          <a:solidFill>
                            <a:srgbClr val="111111"/>
                          </a:solidFill>
                        </a:rPr>
                        <a:t>Compare annualized 2025-2026 tower counts, ADS-B sessions, and local-pattern minutes.</a:t>
                      </a:r>
                    </a:p>
                  </a:txBody>
                  <a:tcPr marL="91440" marR="91440" marT="45720" marB="45720"/>
                </a:tc>
              </a:tr>
              <a:tr h="678656">
                <a:tc>
                  <a:txBody>
                    <a:bodyPr/>
                    <a:lstStyle/>
                    <a:p>
                      <a:r>
                        <a:rPr sz="1050">
                          <a:solidFill>
                            <a:srgbClr val="111111"/>
                          </a:solidFill>
                        </a:rPr>
                        <a:t>49% local / 51% itinerant split held constant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050">
                          <a:solidFill>
                            <a:srgbClr val="111111"/>
                          </a:solidFill>
                        </a:rPr>
                        <a:t>Community impact is more sensitive to local/pattern repetition than total operations.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050">
                          <a:solidFill>
                            <a:srgbClr val="111111"/>
                          </a:solidFill>
                        </a:rPr>
                        <a:t>Forecast local-pattern minutes separately from itinerant traffic.</a:t>
                      </a:r>
                    </a:p>
                  </a:txBody>
                  <a:tcPr marL="91440" marR="91440" marT="45720" marB="45720"/>
                </a:tc>
              </a:tr>
              <a:tr h="678656">
                <a:tc>
                  <a:txBody>
                    <a:bodyPr/>
                    <a:lstStyle/>
                    <a:p>
                      <a:r>
                        <a:rPr sz="1050">
                          <a:solidFill>
                            <a:srgbClr val="111111"/>
                          </a:solidFill>
                        </a:rPr>
                        <a:t>Peak month / design hour for facilities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050">
                          <a:solidFill>
                            <a:srgbClr val="111111"/>
                          </a:solidFill>
                        </a:rPr>
                        <a:t>A capacity peak does not identify evening, weekend, or owner-specific exposure.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050">
                          <a:solidFill>
                            <a:srgbClr val="111111"/>
                          </a:solidFill>
                        </a:rPr>
                        <a:t>Add exposure peaks by hour, day type, owner/operator, and AGL band.</a:t>
                      </a:r>
                    </a:p>
                  </a:txBody>
                  <a:tcPr marL="91440" marR="91440" marT="45720" marB="45720"/>
                </a:tc>
              </a:tr>
            </a:tbl>
          </a:graphicData>
        </a:graphic>
      </p:graphicFrame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8E981B4-3309-4111-8B15-429E7D76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095875"/>
            <a:ext cx="10382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</a:defRPr>
            </a:pPr>
            <a:r>
              <a:rPr sz="1800" b="1">
                <a:solidFill>
                  <a:srgbClr val="111111"/>
                </a:solidFill>
              </a:rPr>
              <a:t>Current evidence does not prove total operations exceed the 2026 forecast; it shows the forecast lacks the breakdowns required to judge community impact.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E52EB33-476B-4E0E-81D2-DF3A59FEE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048375"/>
            <a:ext cx="11201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F6673"/>
                </a:solidFill>
              </a:defRPr>
            </a:pPr>
            <a:r>
              <a:rPr sz="900" b="0">
                <a:solidFill>
                  <a:srgbClr val="5F6673"/>
                </a:solidFill>
              </a:rPr>
              <a:t>Master Plan Table 3.17 uses annual operations, 49/51 local-itinerant split, peak month, average day, and design hour.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E544FB5-3C28-433E-BC02-7E96F3B3A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305550"/>
            <a:ext cx="11201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F6673"/>
                </a:solidFill>
              </a:defRPr>
            </a:pPr>
            <a:r>
              <a:rPr sz="900" b="0">
                <a:solidFill>
                  <a:srgbClr val="5F6673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82816734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54FE138-636E-4248-88B5-319FC7745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23850"/>
            <a:ext cx="590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F6673"/>
                </a:solidFill>
              </a:defRPr>
            </a:pPr>
            <a:r>
              <a:rPr sz="1050" b="1">
                <a:solidFill>
                  <a:srgbClr val="5F6673"/>
                </a:solidFill>
              </a:rPr>
              <a:t>KPOU MASTER PLAN FORECAST REVIEW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179D76D-3544-4ED6-81AA-C6E0CA244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85800"/>
            <a:ext cx="10287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11111"/>
                </a:solidFill>
              </a:defRPr>
            </a:pPr>
            <a:r>
              <a:rPr sz="3000" b="1">
                <a:solidFill>
                  <a:srgbClr val="111111"/>
                </a:solidFill>
              </a:rPr>
              <a:t>The community-impact finding relies on 65 DNL, which misses repeat low-altitude exposure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1601F2A-9203-4B83-9B2F-81A0422AF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600200"/>
            <a:ext cx="11201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DAC6830-1167-4AC1-B5DA-A35E8814F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095500"/>
            <a:ext cx="485775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9525">
            <a:solidFill>
              <a:srgbClr val="DADDE3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43AF9B8-AE76-470F-AC75-EE3DB080A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095500"/>
            <a:ext cx="66675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875A"/>
          </a:solidFill>
          <a:ln xmlns:a="http://schemas.openxmlformats.org/drawingml/2006/main" w="0">
            <a:solidFill>
              <a:srgbClr val="16875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F392FCA-D3AE-4D0E-8864-FB1727994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305050"/>
            <a:ext cx="4438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111"/>
                </a:solidFill>
              </a:defRPr>
            </a:pPr>
            <a:r>
              <a:rPr sz="1650" b="1">
                <a:solidFill>
                  <a:srgbClr val="111111"/>
                </a:solidFill>
              </a:rPr>
              <a:t>Plan conclusion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A3E7B4D-A822-45C4-A93E-88293A7E8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24150"/>
            <a:ext cx="4438650" cy="1771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F6673"/>
                </a:solidFill>
              </a:defRPr>
            </a:pPr>
            <a:r>
              <a:rPr sz="1275" b="0">
                <a:solidFill>
                  <a:srgbClr val="5F6673"/>
                </a:solidFill>
              </a:rPr>
              <a:t>The DNL 65 dB contour mostly remains on airport property, with the Runway 6 off-airport portion over Wappinger Creek and Stanley Still Sr. Town Sport Park. The plan therefore says noise-compatible land-use impacts are not anticipated.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1B10571-B443-428B-8DE0-65107E1BF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095500"/>
            <a:ext cx="485775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9525">
            <a:solidFill>
              <a:srgbClr val="DADDE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3241D7D-8227-4545-AC47-182FDABA9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095500"/>
            <a:ext cx="66675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4545"/>
          </a:solidFill>
          <a:ln xmlns:a="http://schemas.openxmlformats.org/drawingml/2006/main" w="0">
            <a:solidFill>
              <a:srgbClr val="D64545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DFEE35F-DB60-4A4A-9E40-1D827AAEA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305050"/>
            <a:ext cx="4438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111"/>
                </a:solidFill>
              </a:defRPr>
            </a:pPr>
            <a:r>
              <a:rPr sz="1650" b="1">
                <a:solidFill>
                  <a:srgbClr val="111111"/>
                </a:solidFill>
              </a:rPr>
              <a:t>Missing exposure view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C8130F3-8AF6-4A10-B4DC-2C86C49D6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724150"/>
            <a:ext cx="4438650" cy="1771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F6673"/>
                </a:solidFill>
              </a:defRPr>
            </a:pPr>
            <a:r>
              <a:rPr sz="1275" b="0">
                <a:solidFill>
                  <a:srgbClr val="5F6673"/>
                </a:solidFill>
              </a:rPr>
              <a:t>DNL can average away the pattern residents experience: many low passes, repeated circuits, owner-specific concentration, and aircraft at low AGL over homes outside the 65 DNL contour.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216ADC2-D748-4AFE-9F11-60C2383D8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095875"/>
            <a:ext cx="10572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</a:defRPr>
            </a:pPr>
            <a:r>
              <a:rPr sz="1800" b="1">
                <a:solidFill>
                  <a:srgbClr val="111111"/>
                </a:solidFill>
              </a:rPr>
              <a:t>A community-impact forecast should add operational exposure metrics, not replace DNL. DNL answers compatibility; it does not answer disturbance frequency.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2FEC77E-AB97-4C25-A878-8DC564B86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048375"/>
            <a:ext cx="11201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F6673"/>
                </a:solidFill>
              </a:defRPr>
            </a:pPr>
            <a:r>
              <a:rPr sz="900" b="0">
                <a:solidFill>
                  <a:srgbClr val="5F6673"/>
                </a:solidFill>
              </a:rPr>
              <a:t>Master Plan Section 5.2.11 and Appendix H reference existing/future 65 DNL contours and no anticipated noise-compatible land-use impacts.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64A71EE-4FCA-4736-8E95-C9A8ED004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305550"/>
            <a:ext cx="11201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F6673"/>
                </a:solidFill>
              </a:defRPr>
            </a:pPr>
            <a:r>
              <a:rPr sz="900" b="0">
                <a:solidFill>
                  <a:srgbClr val="5F6673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935937032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05D13E3-D81B-4D4D-90E1-BC6455974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23850"/>
            <a:ext cx="590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F6673"/>
                </a:solidFill>
              </a:defRPr>
            </a:pPr>
            <a:r>
              <a:rPr sz="1050" b="1">
                <a:solidFill>
                  <a:srgbClr val="5F6673"/>
                </a:solidFill>
              </a:rPr>
              <a:t>KPOU MASTER PLAN FORECAST REVIEW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407C43C-2571-4985-A125-DBF58AEC3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85800"/>
            <a:ext cx="10287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11111"/>
                </a:solidFill>
              </a:defRPr>
            </a:pPr>
            <a:r>
              <a:rPr sz="3000" b="1">
                <a:solidFill>
                  <a:srgbClr val="111111"/>
                </a:solidFill>
              </a:rPr>
              <a:t>A sufficient forecast would add exposure forecasts beside operations forecasts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8EF80A1-7056-473F-8414-835C4FE37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600200"/>
            <a:ext cx="11201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graphicFrame>
        <p:nvGraphicFramePr>
          <p:cNvPr id="11" name=""/>
          <p:cNvGraphicFramePr/>
          <p:nvPr/>
        </p:nvGraphicFramePr>
        <p:xfrm>
          <a:off xmlns:a="http://schemas.openxmlformats.org/drawingml/2006/main" x="495300" y="2000250"/>
          <a:ext xmlns:a="http://schemas.openxmlformats.org/drawingml/2006/main" cx="11096625" cy="3143250"/>
        </p:xfrm>
        <a:graphic xmlns:a="http://schemas.openxmlformats.org/drawingml/2006/main">
          <a:graphicData uri="http://schemas.openxmlformats.org/drawingml/2006/table">
            <a:tbl>
              <a:tblPr firstRow="1" bandRow="1"/>
              <a:tblGrid>
                <a:gridCol w="2774156"/>
                <a:gridCol w="4287332"/>
                <a:gridCol w="4035136"/>
              </a:tblGrid>
              <a:tr h="523875"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11111"/>
                          </a:solidFill>
                        </a:rPr>
                        <a:t>Add to forecast</a:t>
                      </a:r>
                    </a:p>
                  </a:txBody>
                  <a:tcPr marL="91440" marR="91440" marT="45720" marB="4572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11111"/>
                          </a:solidFill>
                        </a:rPr>
                        <a:t>Purpose</a:t>
                      </a:r>
                    </a:p>
                  </a:txBody>
                  <a:tcPr marL="91440" marR="91440" marT="45720" marB="4572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11111"/>
                          </a:solidFill>
                        </a:rPr>
                        <a:t>Example metric</a:t>
                      </a:r>
                    </a:p>
                  </a:txBody>
                  <a:tcPr marL="91440" marR="91440" marT="45720" marB="45720">
                    <a:solidFill>
                      <a:srgbClr val="EDEDED"/>
                    </a:solidFill>
                  </a:tcPr>
                </a:tc>
              </a:tr>
              <a:tr h="523875">
                <a:tc>
                  <a:txBody>
                    <a:bodyPr/>
                    <a:lstStyle/>
                    <a:p>
                      <a:r>
                        <a:rPr sz="1050">
                          <a:solidFill>
                            <a:srgbClr val="111111"/>
                          </a:solidFill>
                        </a:rPr>
                        <a:t>Local-pattern activity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050">
                          <a:solidFill>
                            <a:srgbClr val="111111"/>
                          </a:solidFill>
                        </a:rPr>
                        <a:t>Separate repetitive training impact from itinerant traffic.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050">
                          <a:solidFill>
                            <a:srgbClr val="111111"/>
                          </a:solidFill>
                        </a:rPr>
                        <a:t>Pattern sessions, loops, touch-and-go estimates, local plane-minutes.</a:t>
                      </a:r>
                    </a:p>
                  </a:txBody>
                  <a:tcPr marL="91440" marR="91440" marT="45720" marB="45720"/>
                </a:tc>
              </a:tr>
              <a:tr h="523875">
                <a:tc>
                  <a:txBody>
                    <a:bodyPr/>
                    <a:lstStyle/>
                    <a:p>
                      <a:r>
                        <a:rPr sz="1050">
                          <a:solidFill>
                            <a:srgbClr val="111111"/>
                          </a:solidFill>
                        </a:rPr>
                        <a:t>Altitude exposure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050">
                          <a:solidFill>
                            <a:srgbClr val="111111"/>
                          </a:solidFill>
                        </a:rPr>
                        <a:t>Quantify low overflights residents actually notice.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050">
                          <a:solidFill>
                            <a:srgbClr val="111111"/>
                          </a:solidFill>
                        </a:rPr>
                        <a:t>Flights under 500 AGL, lowest AGL by ring, climb profiles.</a:t>
                      </a:r>
                    </a:p>
                  </a:txBody>
                  <a:tcPr marL="91440" marR="91440" marT="45720" marB="45720"/>
                </a:tc>
              </a:tr>
              <a:tr h="523875">
                <a:tc>
                  <a:txBody>
                    <a:bodyPr/>
                    <a:lstStyle/>
                    <a:p>
                      <a:r>
                        <a:rPr sz="1050">
                          <a:solidFill>
                            <a:srgbClr val="111111"/>
                          </a:solidFill>
                        </a:rPr>
                        <a:t>Time concentration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050">
                          <a:solidFill>
                            <a:srgbClr val="111111"/>
                          </a:solidFill>
                        </a:rPr>
                        <a:t>Show when impacts occur, not just annual totals.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050">
                          <a:solidFill>
                            <a:srgbClr val="111111"/>
                          </a:solidFill>
                        </a:rPr>
                        <a:t>Hour/day heatmap, weekend/evening share, tower-hours split.</a:t>
                      </a:r>
                    </a:p>
                  </a:txBody>
                  <a:tcPr marL="91440" marR="91440" marT="45720" marB="45720"/>
                </a:tc>
              </a:tr>
              <a:tr h="523875">
                <a:tc>
                  <a:txBody>
                    <a:bodyPr/>
                    <a:lstStyle/>
                    <a:p>
                      <a:r>
                        <a:rPr sz="1050">
                          <a:solidFill>
                            <a:srgbClr val="111111"/>
                          </a:solidFill>
                        </a:rPr>
                        <a:t>Operator concentration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050">
                          <a:solidFill>
                            <a:srgbClr val="111111"/>
                          </a:solidFill>
                        </a:rPr>
                        <a:t>Identify whether growth is broad or driven by a few owners/operators.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050">
                          <a:solidFill>
                            <a:srgbClr val="111111"/>
                          </a:solidFill>
                        </a:rPr>
                        <a:t>Plane-minutes and low events by registered owner/operator.</a:t>
                      </a:r>
                    </a:p>
                  </a:txBody>
                  <a:tcPr marL="91440" marR="91440" marT="45720" marB="45720"/>
                </a:tc>
              </a:tr>
              <a:tr h="523875">
                <a:tc>
                  <a:txBody>
                    <a:bodyPr/>
                    <a:lstStyle/>
                    <a:p>
                      <a:r>
                        <a:rPr sz="1050">
                          <a:solidFill>
                            <a:srgbClr val="111111"/>
                          </a:solidFill>
                        </a:rPr>
                        <a:t>Geographic exposure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050">
                          <a:solidFill>
                            <a:srgbClr val="111111"/>
                          </a:solidFill>
                        </a:rPr>
                        <a:t>Move beyond airport-property DNL contours.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050">
                          <a:solidFill>
                            <a:srgbClr val="111111"/>
                          </a:solidFill>
                        </a:rPr>
                        <a:t>Home-ring, district, municipality, and census-area exposure.</a:t>
                      </a:r>
                    </a:p>
                  </a:txBody>
                  <a:tcPr marL="91440" marR="91440" marT="45720" marB="45720"/>
                </a:tc>
              </a:tr>
            </a:tbl>
          </a:graphicData>
        </a:graphic>
      </p:graphicFrame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6721057-0CE7-4280-AC83-96725DFEF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410200"/>
            <a:ext cx="10572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11111"/>
                </a:solidFill>
              </a:defRPr>
            </a:pPr>
            <a:r>
              <a:rPr sz="1725" b="1">
                <a:solidFill>
                  <a:srgbClr val="111111"/>
                </a:solidFill>
              </a:rPr>
              <a:t>Recommendation: keep the master plan’s operations forecast, but require a companion community-exposure forecast before using it to justify development or dismiss impacts.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D527D08-65C9-4548-A00D-90681D983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048375"/>
            <a:ext cx="11201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F6673"/>
                </a:solidFill>
              </a:defRPr>
            </a:pPr>
            <a:r>
              <a:rPr sz="900" b="0">
                <a:solidFill>
                  <a:srgbClr val="5F6673"/>
                </a:solidFill>
              </a:rPr>
              <a:t>Framework based on master plan forecast categories plus HVRA-observed sessions, plane-minutes, AGL, owner, and home-ring metrics.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A0AD9C3-A66E-49CF-9955-974C3B4CD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305550"/>
            <a:ext cx="11201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F6673"/>
                </a:solidFill>
              </a:defRPr>
            </a:pPr>
            <a:r>
              <a:rPr sz="900" b="0">
                <a:solidFill>
                  <a:srgbClr val="5F6673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69429980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2026-07-16T16:52:06.3050000Z</dcterms:created>
  <dcterms:modified xsi:type="dcterms:W3CDTF">2026-07-16T16:52:06.3050000Z</dcterms:modified>
</coreProperties>
</file>